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7" r:id="rId3"/>
    <p:sldId id="267" r:id="rId4"/>
    <p:sldId id="268" r:id="rId5"/>
    <p:sldId id="269" r:id="rId6"/>
    <p:sldId id="259" r:id="rId7"/>
    <p:sldId id="270" r:id="rId8"/>
    <p:sldId id="271" r:id="rId9"/>
    <p:sldId id="262" r:id="rId10"/>
    <p:sldId id="281" r:id="rId11"/>
    <p:sldId id="275" r:id="rId12"/>
    <p:sldId id="276" r:id="rId13"/>
    <p:sldId id="277" r:id="rId14"/>
    <p:sldId id="280" r:id="rId15"/>
    <p:sldId id="279" r:id="rId16"/>
    <p:sldId id="283" r:id="rId17"/>
    <p:sldId id="284" r:id="rId18"/>
    <p:sldId id="285" r:id="rId19"/>
    <p:sldId id="286" r:id="rId20"/>
    <p:sldId id="287" r:id="rId21"/>
    <p:sldId id="288" r:id="rId22"/>
    <p:sldId id="289" r:id="rId23"/>
    <p:sldId id="290" r:id="rId24"/>
    <p:sldId id="278" r:id="rId25"/>
    <p:sldId id="282" r:id="rId26"/>
    <p:sldId id="292" r:id="rId27"/>
    <p:sldId id="293" r:id="rId28"/>
    <p:sldId id="294" r:id="rId29"/>
    <p:sldId id="295" r:id="rId30"/>
    <p:sldId id="291" r:id="rId31"/>
    <p:sldId id="296" r:id="rId32"/>
    <p:sldId id="297" r:id="rId33"/>
    <p:sldId id="299" r:id="rId34"/>
    <p:sldId id="298" r:id="rId35"/>
    <p:sldId id="274" r:id="rId36"/>
    <p:sldId id="300" r:id="rId37"/>
    <p:sldId id="301" r:id="rId38"/>
    <p:sldId id="302" r:id="rId39"/>
    <p:sldId id="303" r:id="rId40"/>
    <p:sldId id="304" r:id="rId41"/>
    <p:sldId id="305" r:id="rId42"/>
    <p:sldId id="306" r:id="rId43"/>
    <p:sldId id="307" r:id="rId44"/>
    <p:sldId id="308" r:id="rId45"/>
    <p:sldId id="309" r:id="rId46"/>
    <p:sldId id="273" r:id="rId47"/>
    <p:sldId id="310" r:id="rId48"/>
    <p:sldId id="311" r:id="rId49"/>
    <p:sldId id="263" r:id="rId50"/>
    <p:sldId id="315" r:id="rId51"/>
    <p:sldId id="316" r:id="rId52"/>
    <p:sldId id="312" r:id="rId53"/>
    <p:sldId id="317" r:id="rId54"/>
    <p:sldId id="319" r:id="rId55"/>
    <p:sldId id="321" r:id="rId56"/>
    <p:sldId id="324" r:id="rId57"/>
    <p:sldId id="325" r:id="rId58"/>
    <p:sldId id="326" r:id="rId59"/>
    <p:sldId id="328" r:id="rId60"/>
    <p:sldId id="362" r:id="rId61"/>
    <p:sldId id="343" r:id="rId62"/>
    <p:sldId id="344" r:id="rId63"/>
    <p:sldId id="345" r:id="rId64"/>
    <p:sldId id="346" r:id="rId65"/>
    <p:sldId id="347" r:id="rId66"/>
    <p:sldId id="348" r:id="rId67"/>
    <p:sldId id="349" r:id="rId68"/>
    <p:sldId id="350" r:id="rId69"/>
    <p:sldId id="351" r:id="rId70"/>
    <p:sldId id="352" r:id="rId71"/>
    <p:sldId id="353" r:id="rId72"/>
    <p:sldId id="354" r:id="rId73"/>
    <p:sldId id="355" r:id="rId74"/>
    <p:sldId id="356" r:id="rId75"/>
    <p:sldId id="357" r:id="rId76"/>
    <p:sldId id="358" r:id="rId77"/>
    <p:sldId id="359" r:id="rId78"/>
    <p:sldId id="360" r:id="rId79"/>
    <p:sldId id="361" r:id="rId80"/>
    <p:sldId id="264" r:id="rId81"/>
    <p:sldId id="329" r:id="rId82"/>
    <p:sldId id="371" r:id="rId83"/>
    <p:sldId id="372" r:id="rId84"/>
    <p:sldId id="374" r:id="rId85"/>
    <p:sldId id="378" r:id="rId86"/>
    <p:sldId id="330" r:id="rId87"/>
    <p:sldId id="379" r:id="rId88"/>
    <p:sldId id="377" r:id="rId89"/>
    <p:sldId id="331" r:id="rId90"/>
    <p:sldId id="366" r:id="rId91"/>
    <p:sldId id="373" r:id="rId92"/>
    <p:sldId id="332" r:id="rId93"/>
    <p:sldId id="338" r:id="rId94"/>
    <p:sldId id="339" r:id="rId95"/>
    <p:sldId id="341" r:id="rId96"/>
    <p:sldId id="333" r:id="rId97"/>
    <p:sldId id="340" r:id="rId98"/>
    <p:sldId id="376" r:id="rId99"/>
    <p:sldId id="336" r:id="rId100"/>
    <p:sldId id="342" r:id="rId101"/>
    <p:sldId id="375" r:id="rId102"/>
    <p:sldId id="337" r:id="rId103"/>
    <p:sldId id="369" r:id="rId104"/>
    <p:sldId id="370" r:id="rId105"/>
    <p:sldId id="368" r:id="rId106"/>
    <p:sldId id="363" r:id="rId107"/>
    <p:sldId id="364" r:id="rId108"/>
    <p:sldId id="365" r:id="rId109"/>
    <p:sldId id="367" r:id="rId110"/>
    <p:sldId id="266" r:id="rId111"/>
    <p:sldId id="322" r:id="rId112"/>
    <p:sldId id="313" r:id="rId113"/>
    <p:sldId id="323"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48" y="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FBE6AE9-DF79-4BC4-9516-942DD62D7A43}"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9339868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BE6AE9-DF79-4BC4-9516-942DD62D7A43}" type="datetimeFigureOut">
              <a:rPr lang="en-US" smtClean="0"/>
              <a:t>4/29/2018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42405590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BE6AE9-DF79-4BC4-9516-942DD62D7A43}"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21313867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385828"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BE6AE9-DF79-4BC4-9516-942DD62D7A43}"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9F0F87-718E-4453-AF31-1995562E3759}" type="slidenum">
              <a:rPr lang="en-US" smtClean="0"/>
              <a:t>‹#›</a:t>
            </a:fld>
            <a:endParaRPr lang="en-US"/>
          </a:p>
        </p:txBody>
      </p:sp>
      <p:sp>
        <p:nvSpPr>
          <p:cNvPr id="11" name="TextBox 10"/>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991763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BE6AE9-DF79-4BC4-9516-942DD62D7A43}"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1789984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FBE6AE9-DF79-4BC4-9516-942DD62D7A43}" type="datetimeFigureOut">
              <a:rPr lang="en-US" smtClean="0"/>
              <a:t>4/29/2018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41803648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FBE6AE9-DF79-4BC4-9516-942DD62D7A43}" type="datetimeFigureOut">
              <a:rPr lang="en-US" smtClean="0"/>
              <a:t>4/29/2018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3145962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BE6AE9-DF79-4BC4-9516-942DD62D7A43}"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600390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FBE6AE9-DF79-4BC4-9516-942DD62D7A43}"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26683400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FBE6AE9-DF79-4BC4-9516-942DD62D7A43}"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2093216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FBE6AE9-DF79-4BC4-9516-942DD62D7A43}" type="datetimeFigureOut">
              <a:rPr lang="en-US" smtClean="0"/>
              <a:t>4/29/2018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300722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BE6AE9-DF79-4BC4-9516-942DD62D7A43}" type="datetimeFigureOut">
              <a:rPr lang="en-US" smtClean="0"/>
              <a:t>4/29/2018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1049303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FBE6AE9-DF79-4BC4-9516-942DD62D7A43}" type="datetimeFigureOut">
              <a:rPr lang="en-US" smtClean="0"/>
              <a:t>4/29/2018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1427398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DFBE6AE9-DF79-4BC4-9516-942DD62D7A43}" type="datetimeFigureOut">
              <a:rPr lang="en-US" smtClean="0"/>
              <a:t>4/29/2018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1314154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FBE6AE9-DF79-4BC4-9516-942DD62D7A43}" type="datetimeFigureOut">
              <a:rPr lang="en-US" smtClean="0"/>
              <a:t>4/29/2018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1623757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DFBE6AE9-DF79-4BC4-9516-942DD62D7A43}" type="datetimeFigureOut">
              <a:rPr lang="en-US" smtClean="0"/>
              <a:t>4/29/2018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2013709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FBE6AE9-DF79-4BC4-9516-942DD62D7A43}" type="datetimeFigureOut">
              <a:rPr lang="en-US" smtClean="0"/>
              <a:t>4/29/2018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9F0F87-718E-4453-AF31-1995562E3759}" type="slidenum">
              <a:rPr lang="en-US" smtClean="0"/>
              <a:t>‹#›</a:t>
            </a:fld>
            <a:endParaRPr lang="en-US"/>
          </a:p>
        </p:txBody>
      </p:sp>
    </p:spTree>
    <p:extLst>
      <p:ext uri="{BB962C8B-B14F-4D97-AF65-F5344CB8AC3E}">
        <p14:creationId xmlns:p14="http://schemas.microsoft.com/office/powerpoint/2010/main" val="17100944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1">
                  <a:lumMod val="60000"/>
                  <a:lumOff val="40000"/>
                  <a:alpha val="7000"/>
                </a:schemeClr>
              </a:gs>
              <a:gs pos="69000">
                <a:schemeClr val="accent1">
                  <a:lumMod val="60000"/>
                  <a:lumOff val="40000"/>
                  <a:alpha val="0"/>
                </a:schemeClr>
              </a:gs>
              <a:gs pos="36000">
                <a:schemeClr val="accent1">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713"/>
          <a:stretch/>
        </p:blipFill>
        <p:spPr>
          <a:xfrm>
            <a:off x="8000197" y="0"/>
            <a:ext cx="1603387" cy="1143000"/>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4199"/>
          <a:stretch/>
        </p:blipFill>
        <p:spPr>
          <a:xfrm>
            <a:off x="8609012" y="6092866"/>
            <a:ext cx="993734" cy="765134"/>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FBE6AE9-DF79-4BC4-9516-942DD62D7A43}" type="datetimeFigureOut">
              <a:rPr lang="en-US" smtClean="0"/>
              <a:t>4/29/2018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A9F0F87-718E-4453-AF31-1995562E3759}" type="slidenum">
              <a:rPr lang="en-US" smtClean="0"/>
              <a:t>‹#›</a:t>
            </a:fld>
            <a:endParaRPr lang="en-US"/>
          </a:p>
        </p:txBody>
      </p:sp>
    </p:spTree>
    <p:extLst>
      <p:ext uri="{BB962C8B-B14F-4D97-AF65-F5344CB8AC3E}">
        <p14:creationId xmlns:p14="http://schemas.microsoft.com/office/powerpoint/2010/main" val="1113662092"/>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8.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523135"/>
            <a:ext cx="8825658" cy="1280770"/>
          </a:xfrm>
        </p:spPr>
        <p:txBody>
          <a:bodyPr/>
          <a:lstStyle/>
          <a:p>
            <a:pPr algn="ctr"/>
            <a:r>
              <a:rPr lang="fa-IR" dirty="0" smtClean="0">
                <a:cs typeface="B Titr" panose="00000700000000000000" pitchFamily="2" charset="-78"/>
              </a:rPr>
              <a:t>بسم الله الرحمن الرحیم</a:t>
            </a:r>
            <a:endParaRPr lang="en-US" dirty="0">
              <a:cs typeface="B Titr" panose="00000700000000000000" pitchFamily="2" charset="-78"/>
            </a:endParaRPr>
          </a:p>
        </p:txBody>
      </p:sp>
      <p:sp>
        <p:nvSpPr>
          <p:cNvPr id="3" name="Subtitle 2"/>
          <p:cNvSpPr>
            <a:spLocks noGrp="1"/>
          </p:cNvSpPr>
          <p:nvPr>
            <p:ph type="subTitle" idx="1"/>
          </p:nvPr>
        </p:nvSpPr>
        <p:spPr>
          <a:xfrm>
            <a:off x="1154955" y="4009284"/>
            <a:ext cx="8825658" cy="423727"/>
          </a:xfrm>
        </p:spPr>
        <p:txBody>
          <a:bodyPr/>
          <a:lstStyle/>
          <a:p>
            <a:pPr algn="ctr"/>
            <a:r>
              <a:rPr lang="en-US" dirty="0" err="1" smtClean="0"/>
              <a:t>aR</a:t>
            </a:r>
            <a:r>
              <a:rPr lang="en-US" dirty="0" smtClean="0"/>
              <a:t> / </a:t>
            </a:r>
            <a:r>
              <a:rPr lang="en-US" dirty="0" err="1" smtClean="0"/>
              <a:t>Holo</a:t>
            </a:r>
            <a:endParaRPr lang="en-US" dirty="0"/>
          </a:p>
        </p:txBody>
      </p:sp>
      <p:sp>
        <p:nvSpPr>
          <p:cNvPr id="4" name="Subtitle 2"/>
          <p:cNvSpPr txBox="1">
            <a:spLocks/>
          </p:cNvSpPr>
          <p:nvPr/>
        </p:nvSpPr>
        <p:spPr>
          <a:xfrm>
            <a:off x="1154955" y="4009284"/>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gn="ctr"/>
            <a:r>
              <a:rPr lang="en-US" smtClean="0"/>
              <a:t>aR / Holo</a:t>
            </a:r>
            <a:endParaRPr lang="en-US" dirty="0"/>
          </a:p>
        </p:txBody>
      </p:sp>
      <p:sp>
        <p:nvSpPr>
          <p:cNvPr id="5" name="Subtitle 2"/>
          <p:cNvSpPr txBox="1">
            <a:spLocks/>
          </p:cNvSpPr>
          <p:nvPr/>
        </p:nvSpPr>
        <p:spPr>
          <a:xfrm>
            <a:off x="1228107" y="5111994"/>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2000" b="0" i="0" kern="1200" cap="all">
                <a:solidFill>
                  <a:schemeClr val="accent1"/>
                </a:solidFill>
                <a:latin typeface="+mj-lt"/>
                <a:ea typeface="+mj-ea"/>
                <a:cs typeface="+mj-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400" b="0" i="0" kern="1200">
                <a:solidFill>
                  <a:schemeClr val="tx1">
                    <a:tint val="75000"/>
                  </a:schemeClr>
                </a:solidFill>
                <a:latin typeface="+mj-lt"/>
                <a:ea typeface="+mj-ea"/>
                <a:cs typeface="+mj-cs"/>
              </a:defRPr>
            </a:lvl9pPr>
          </a:lstStyle>
          <a:p>
            <a:pPr algn="ctr"/>
            <a:r>
              <a:rPr lang="fa-IR" b="1" dirty="0" smtClean="0">
                <a:cs typeface="B Nazanin" panose="00000400000000000000" pitchFamily="2" charset="-78"/>
              </a:rPr>
              <a:t>نظام جامع آموزش هماهنگ (نجاه)</a:t>
            </a:r>
            <a:endParaRPr lang="en-US" b="1" dirty="0">
              <a:cs typeface="B Nazanin" panose="00000400000000000000" pitchFamily="2" charset="-78"/>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1135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349" y="2691170"/>
            <a:ext cx="9404723" cy="1400530"/>
          </a:xfrm>
        </p:spPr>
        <p:txBody>
          <a:bodyPr/>
          <a:lstStyle/>
          <a:p>
            <a:pPr algn="ctr"/>
            <a:r>
              <a:rPr lang="fa-IR" dirty="0" smtClean="0">
                <a:cs typeface="B Titr" panose="00000700000000000000" pitchFamily="2" charset="-78"/>
              </a:rPr>
              <a:t>عینک</a:t>
            </a:r>
            <a:r>
              <a:rPr lang="en-US" dirty="0" smtClean="0">
                <a:cs typeface="B Titr" panose="00000700000000000000" pitchFamily="2" charset="-78"/>
              </a:rPr>
              <a:t> - Glass</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851224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تماس تلفنی</a:t>
            </a:r>
            <a:endParaRPr lang="en-US" dirty="0">
              <a:cs typeface="B Titr" panose="00000700000000000000" pitchFamily="2" charset="-78"/>
            </a:endParaRPr>
          </a:p>
        </p:txBody>
      </p:sp>
      <p:sp>
        <p:nvSpPr>
          <p:cNvPr id="3" name="Content Placeholder 2"/>
          <p:cNvSpPr>
            <a:spLocks noGrp="1"/>
          </p:cNvSpPr>
          <p:nvPr>
            <p:ph idx="1"/>
          </p:nvPr>
        </p:nvSpPr>
        <p:spPr>
          <a:xfrm>
            <a:off x="6100877" y="1372605"/>
            <a:ext cx="5455907" cy="5152553"/>
          </a:xfrm>
        </p:spPr>
        <p:txBody>
          <a:bodyPr/>
          <a:lstStyle/>
          <a:p>
            <a:pPr marL="0" indent="0" algn="just" rtl="1">
              <a:buNone/>
            </a:pPr>
            <a:r>
              <a:rPr lang="fa-IR" dirty="0">
                <a:cs typeface="B Nazanin" panose="00000400000000000000" pitchFamily="2" charset="-78"/>
              </a:rPr>
              <a:t> «اسکات کلی» از این وسیله برای آموختن روش کار وسایلی که باید در ایستگاه فضائی برای انجام ماموریت های خود بهره بگیرد، استفاده می کرده. به طور مثال، کارشناسان از مرکز کنترل در زمین، اطلاعات را به صورت تصویری در میدان دید او ترسیم نموده و توضیحات لازم را به او ارائه می دادند.</a:t>
            </a:r>
          </a:p>
          <a:p>
            <a:pPr marL="0" indent="0" algn="just" rtl="1">
              <a:buNone/>
            </a:pPr>
            <a:r>
              <a:rPr lang="fa-IR" dirty="0">
                <a:cs typeface="B Nazanin" panose="00000400000000000000" pitchFamily="2" charset="-78"/>
              </a:rPr>
              <a:t>شاید بد نباشد در اینجا یادآوری نمائیم که  «اسکات کلی» تقریبا یک سال گذشته را در ایستگاه فضایی بین المللی زندگی کرده و حدود دو هفته پیش از طریق کپسول فضایی سایوز و طی یک سفر هفت ساعته به زمین باز گشته است.</a:t>
            </a:r>
          </a:p>
          <a:p>
            <a:pPr marL="0" indent="0" algn="just" rtl="1">
              <a:buNone/>
            </a:pPr>
            <a:r>
              <a:rPr lang="fa-IR" dirty="0">
                <a:cs typeface="B Nazanin" panose="00000400000000000000" pitchFamily="2" charset="-78"/>
              </a:rPr>
              <a:t>حالا </a:t>
            </a:r>
            <a:r>
              <a:rPr lang="fa-IR" dirty="0" smtClean="0">
                <a:cs typeface="B Nazanin" panose="00000400000000000000" pitchFamily="2" charset="-78"/>
              </a:rPr>
              <a:t>خبری </a:t>
            </a:r>
            <a:r>
              <a:rPr lang="fa-IR" dirty="0">
                <a:cs typeface="B Nazanin" panose="00000400000000000000" pitchFamily="2" charset="-78"/>
              </a:rPr>
              <a:t>منتشر شده که اعلام می کند فضانورد یاد شده نخستین فردی محسوب می گردد که از این هدست برای برقراری ارتباط از طریق اسکایپ در فضا استفاده نموده و به گفته ی خودش این تماس دو ساعت به طول انجامیده است.</a:t>
            </a:r>
          </a:p>
          <a:p>
            <a:pPr algn="r" rtl="1"/>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6111" y="1749857"/>
            <a:ext cx="5103571" cy="320674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8795612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توئیتر و واقعیت افزوده</a:t>
            </a:r>
            <a:endParaRPr lang="en-US" b="1" dirty="0">
              <a:cs typeface="B Nazanin" panose="00000400000000000000" pitchFamily="2" charset="-78"/>
            </a:endParaRPr>
          </a:p>
        </p:txBody>
      </p:sp>
      <p:sp>
        <p:nvSpPr>
          <p:cNvPr id="3" name="Content Placeholder 2"/>
          <p:cNvSpPr>
            <a:spLocks noGrp="1"/>
          </p:cNvSpPr>
          <p:nvPr>
            <p:ph idx="1"/>
          </p:nvPr>
        </p:nvSpPr>
        <p:spPr>
          <a:xfrm>
            <a:off x="577902" y="2052918"/>
            <a:ext cx="9471952" cy="4230839"/>
          </a:xfrm>
        </p:spPr>
        <p:txBody>
          <a:bodyPr/>
          <a:lstStyle/>
          <a:p>
            <a:pPr marL="0" indent="0" algn="just" rtl="1">
              <a:buNone/>
            </a:pPr>
            <a:r>
              <a:rPr lang="fa-IR" dirty="0">
                <a:cs typeface="B Nazanin" panose="00000400000000000000" pitchFamily="2" charset="-78"/>
              </a:rPr>
              <a:t>توییتر در ابتدای ژوئن شرکت «</a:t>
            </a:r>
            <a:r>
              <a:rPr lang="en-US" dirty="0">
                <a:cs typeface="B Nazanin" panose="00000400000000000000" pitchFamily="2" charset="-78"/>
              </a:rPr>
              <a:t>Magic Pony» </a:t>
            </a:r>
            <a:r>
              <a:rPr lang="fa-IR" dirty="0">
                <a:cs typeface="B Nazanin" panose="00000400000000000000" pitchFamily="2" charset="-78"/>
              </a:rPr>
              <a:t>را خریداری کرد و حالا رسماً گزارش می دهد که تصمیم دارد قدم در راه توسعه تکنولوژی واقعیت افزوده بگذارد و بر همین اساس، «الساندرو سباتلی» </a:t>
            </a:r>
            <a:r>
              <a:rPr lang="en-US" dirty="0" smtClean="0">
                <a:cs typeface="B Nazanin" panose="00000400000000000000" pitchFamily="2" charset="-78"/>
              </a:rPr>
              <a:t>Alessandro </a:t>
            </a:r>
            <a:r>
              <a:rPr lang="en-US" dirty="0" err="1" smtClean="0">
                <a:cs typeface="B Nazanin" panose="00000400000000000000" pitchFamily="2" charset="-78"/>
              </a:rPr>
              <a:t>Sabatelli</a:t>
            </a:r>
            <a:r>
              <a:rPr lang="fa-IR" dirty="0" smtClean="0">
                <a:cs typeface="B Nazanin" panose="00000400000000000000" pitchFamily="2" charset="-78"/>
              </a:rPr>
              <a:t> را </a:t>
            </a:r>
            <a:r>
              <a:rPr lang="fa-IR" dirty="0">
                <a:cs typeface="B Nazanin" panose="00000400000000000000" pitchFamily="2" charset="-78"/>
              </a:rPr>
              <a:t>به استخدام خود درآورده </a:t>
            </a:r>
            <a:r>
              <a:rPr lang="fa-IR" dirty="0" smtClean="0">
                <a:cs typeface="B Nazanin" panose="00000400000000000000" pitchFamily="2" charset="-78"/>
              </a:rPr>
              <a:t>است.</a:t>
            </a:r>
          </a:p>
          <a:p>
            <a:pPr marL="0" indent="0" algn="just" rtl="1">
              <a:buNone/>
            </a:pPr>
            <a:r>
              <a:rPr lang="fa-IR" dirty="0" smtClean="0">
                <a:cs typeface="B Nazanin" panose="00000400000000000000" pitchFamily="2" charset="-78"/>
              </a:rPr>
              <a:t>آقای </a:t>
            </a:r>
            <a:r>
              <a:rPr lang="fa-IR" dirty="0">
                <a:cs typeface="B Nazanin" panose="00000400000000000000" pitchFamily="2" charset="-78"/>
              </a:rPr>
              <a:t>سپاتلی تیم واقعیت افزوده را در «</a:t>
            </a:r>
            <a:r>
              <a:rPr lang="en-US" dirty="0">
                <a:cs typeface="B Nazanin" panose="00000400000000000000" pitchFamily="2" charset="-78"/>
              </a:rPr>
              <a:t>Twitter Cortex» </a:t>
            </a:r>
            <a:r>
              <a:rPr lang="fa-IR" dirty="0">
                <a:cs typeface="B Nazanin" panose="00000400000000000000" pitchFamily="2" charset="-78"/>
              </a:rPr>
              <a:t>مدیریت خواهد کرد. </a:t>
            </a:r>
            <a:r>
              <a:rPr lang="en-US" dirty="0">
                <a:cs typeface="B Nazanin" panose="00000400000000000000" pitchFamily="2" charset="-78"/>
              </a:rPr>
              <a:t>Cortex </a:t>
            </a:r>
            <a:r>
              <a:rPr lang="fa-IR" dirty="0">
                <a:cs typeface="B Nazanin" panose="00000400000000000000" pitchFamily="2" charset="-78"/>
              </a:rPr>
              <a:t>بخشی از توییتر است که پروسه یادگیری ماشینی در آن انجام می </a:t>
            </a:r>
            <a:r>
              <a:rPr lang="fa-IR" dirty="0" smtClean="0">
                <a:cs typeface="B Nazanin" panose="00000400000000000000" pitchFamily="2" charset="-78"/>
              </a:rPr>
              <a:t>شود.</a:t>
            </a:r>
          </a:p>
          <a:p>
            <a:pPr marL="0" indent="0" algn="just" rtl="1">
              <a:buNone/>
            </a:pPr>
            <a:r>
              <a:rPr lang="fa-IR" dirty="0" smtClean="0">
                <a:cs typeface="B Nazanin" panose="00000400000000000000" pitchFamily="2" charset="-78"/>
              </a:rPr>
              <a:t>سپاتلی </a:t>
            </a:r>
            <a:r>
              <a:rPr lang="fa-IR" dirty="0">
                <a:cs typeface="B Nazanin" panose="00000400000000000000" pitchFamily="2" charset="-78"/>
              </a:rPr>
              <a:t>پیش از این یک طراح رابط کاربری بوده و در طراحی </a:t>
            </a:r>
            <a:r>
              <a:rPr lang="en-US" dirty="0">
                <a:cs typeface="B Nazanin" panose="00000400000000000000" pitchFamily="2" charset="-78"/>
              </a:rPr>
              <a:t>iTunes </a:t>
            </a:r>
            <a:r>
              <a:rPr lang="fa-IR" dirty="0">
                <a:cs typeface="B Nazanin" panose="00000400000000000000" pitchFamily="2" charset="-78"/>
              </a:rPr>
              <a:t>برای اپل نقش بسزایی داشته است. وی همچنین سابقه کار در «</a:t>
            </a:r>
            <a:r>
              <a:rPr lang="en-US" dirty="0">
                <a:cs typeface="B Nazanin" panose="00000400000000000000" pitchFamily="2" charset="-78"/>
              </a:rPr>
              <a:t>IXOMOXI» </a:t>
            </a:r>
            <a:r>
              <a:rPr lang="fa-IR" dirty="0">
                <a:cs typeface="B Nazanin" panose="00000400000000000000" pitchFamily="2" charset="-78"/>
              </a:rPr>
              <a:t>را نیز دارد؛ استارتاپی که تمرکزش بر روی توسعه پوشش های بصری برای سیستم های واقعیت مجازی و افزوده است.</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789358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6932" y="2779776"/>
            <a:ext cx="8946541" cy="1018031"/>
          </a:xfrm>
        </p:spPr>
        <p:txBody>
          <a:bodyPr>
            <a:normAutofit/>
          </a:bodyPr>
          <a:lstStyle/>
          <a:p>
            <a:pPr marL="0" indent="0" algn="ctr" rtl="1">
              <a:buNone/>
            </a:pPr>
            <a:r>
              <a:rPr lang="fa-IR" sz="4400" dirty="0" smtClean="0">
                <a:cs typeface="B Titr" panose="00000700000000000000" pitchFamily="2" charset="-78"/>
              </a:rPr>
              <a:t>خرده فروشی و فروشگاهی</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0690589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1605"/>
          </a:xfrm>
        </p:spPr>
        <p:txBody>
          <a:bodyPr/>
          <a:lstStyle/>
          <a:p>
            <a:pPr algn="ctr" rtl="1"/>
            <a:r>
              <a:rPr lang="fa-IR" b="1" dirty="0" smtClean="0">
                <a:cs typeface="B Nazanin" panose="00000400000000000000" pitchFamily="2" charset="-78"/>
              </a:rPr>
              <a:t>واقعیت افزوده و فروش مبل</a:t>
            </a:r>
            <a:endParaRPr lang="en-US" b="1" dirty="0">
              <a:cs typeface="B Nazanin" panose="00000400000000000000" pitchFamily="2" charset="-78"/>
            </a:endParaRPr>
          </a:p>
        </p:txBody>
      </p:sp>
      <p:sp>
        <p:nvSpPr>
          <p:cNvPr id="3" name="Content Placeholder 2"/>
          <p:cNvSpPr>
            <a:spLocks noGrp="1"/>
          </p:cNvSpPr>
          <p:nvPr>
            <p:ph idx="1"/>
          </p:nvPr>
        </p:nvSpPr>
        <p:spPr>
          <a:xfrm>
            <a:off x="5852160" y="1504278"/>
            <a:ext cx="4198674" cy="4640490"/>
          </a:xfrm>
        </p:spPr>
        <p:txBody>
          <a:bodyPr/>
          <a:lstStyle/>
          <a:p>
            <a:pPr marL="0" indent="0" algn="just" rtl="1">
              <a:buNone/>
            </a:pPr>
            <a:r>
              <a:rPr lang="fa-IR" dirty="0">
                <a:cs typeface="B Nazanin" panose="00000400000000000000" pitchFamily="2" charset="-78"/>
              </a:rPr>
              <a:t>شرکت سوئدی ایکیا </a:t>
            </a:r>
            <a:r>
              <a:rPr lang="en-US" dirty="0" smtClean="0">
                <a:cs typeface="B Nazanin" panose="00000400000000000000" pitchFamily="2" charset="-78"/>
              </a:rPr>
              <a:t>IKEA</a:t>
            </a:r>
            <a:r>
              <a:rPr lang="fa-IR" dirty="0" smtClean="0">
                <a:cs typeface="B Nazanin" panose="00000400000000000000" pitchFamily="2" charset="-78"/>
              </a:rPr>
              <a:t> از </a:t>
            </a:r>
            <a:r>
              <a:rPr lang="fa-IR" dirty="0">
                <a:cs typeface="B Nazanin" panose="00000400000000000000" pitchFamily="2" charset="-78"/>
              </a:rPr>
              <a:t>چندین طرح آینده نگرانه رونمایی کرد؛ مثلاً فناوری «</a:t>
            </a:r>
            <a:r>
              <a:rPr lang="fa-IR" dirty="0" smtClean="0">
                <a:cs typeface="B Nazanin" panose="00000400000000000000" pitchFamily="2" charset="-78"/>
              </a:rPr>
              <a:t>کلیک»</a:t>
            </a:r>
            <a:r>
              <a:rPr lang="en-US" dirty="0" smtClean="0">
                <a:cs typeface="B Nazanin" panose="00000400000000000000" pitchFamily="2" charset="-78"/>
              </a:rPr>
              <a:t> Click </a:t>
            </a:r>
            <a:r>
              <a:rPr lang="fa-IR" dirty="0">
                <a:cs typeface="B Nazanin" panose="00000400000000000000" pitchFamily="2" charset="-78"/>
              </a:rPr>
              <a:t>که زمان مورد نیاز برای اسمبل و سر هم کردن مبلمان و لوازم منزل را از چند ساعت به چند دقیقه کاهش می دهد. این کمپانی همواره تلاش داشته تا از ابزارهای دیجیتال برای افزایش فروش محصولاتش بهره گیرد و اکنون در کنار اجرای طرح های آزمایشی با شرکت های ثالث، قصد دارد همراه با اپل به حوزه واقعیت افزوده </a:t>
            </a:r>
            <a:r>
              <a:rPr lang="en-US" dirty="0" smtClean="0">
                <a:cs typeface="B Nazanin" panose="00000400000000000000" pitchFamily="2" charset="-78"/>
              </a:rPr>
              <a:t>AR</a:t>
            </a:r>
            <a:r>
              <a:rPr lang="fa-IR" dirty="0" smtClean="0">
                <a:cs typeface="B Nazanin" panose="00000400000000000000" pitchFamily="2" charset="-78"/>
              </a:rPr>
              <a:t> قدم </a:t>
            </a:r>
            <a:r>
              <a:rPr lang="fa-IR" dirty="0">
                <a:cs typeface="B Nazanin" panose="00000400000000000000" pitchFamily="2" charset="-78"/>
              </a:rPr>
              <a:t>بگذارد.</a:t>
            </a:r>
          </a:p>
          <a:p>
            <a:pPr marL="0" indent="0" algn="just" rtl="1">
              <a:buNone/>
            </a:pPr>
            <a:r>
              <a:rPr lang="fa-IR" dirty="0" smtClean="0">
                <a:cs typeface="B Nazanin" panose="00000400000000000000" pitchFamily="2" charset="-78"/>
              </a:rPr>
              <a:t>در </a:t>
            </a:r>
            <a:r>
              <a:rPr lang="fa-IR" dirty="0">
                <a:cs typeface="B Nazanin" panose="00000400000000000000" pitchFamily="2" charset="-78"/>
              </a:rPr>
              <a:t>تازه ترین اخبار مربوط به همکاری این دو شرکت، مشخص شده که ایکیا می خواهد یک اپلیکیشن خرید مبتنی بر </a:t>
            </a:r>
            <a:r>
              <a:rPr lang="en-US" dirty="0" smtClean="0">
                <a:cs typeface="B Nazanin" panose="00000400000000000000" pitchFamily="2" charset="-78"/>
              </a:rPr>
              <a:t>AR</a:t>
            </a:r>
            <a:r>
              <a:rPr lang="fa-IR" dirty="0" smtClean="0">
                <a:cs typeface="B Nazanin" panose="00000400000000000000" pitchFamily="2" charset="-78"/>
              </a:rPr>
              <a:t> را </a:t>
            </a:r>
            <a:r>
              <a:rPr lang="fa-IR" dirty="0">
                <a:cs typeface="B Nazanin" panose="00000400000000000000" pitchFamily="2" charset="-78"/>
              </a:rPr>
              <a:t>با همکاری اپل توسعه دهد. «مایکل والدسگارد» رئیس بخش تحولات دیجیتال کمپانی سوئدی می گوید: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518" y="1743456"/>
            <a:ext cx="5386120" cy="359074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882505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32344"/>
          </a:xfrm>
        </p:spPr>
        <p:txBody>
          <a:bodyPr/>
          <a:lstStyle/>
          <a:p>
            <a:pPr algn="ctr" rtl="1"/>
            <a:r>
              <a:rPr lang="fa-IR" b="1" dirty="0" smtClean="0">
                <a:cs typeface="B Nazanin" panose="00000400000000000000" pitchFamily="2" charset="-78"/>
              </a:rPr>
              <a:t>واقعیت افزوده و کفش های نایکی</a:t>
            </a:r>
            <a:endParaRPr lang="en-US" b="1" dirty="0">
              <a:cs typeface="B Nazanin" panose="00000400000000000000" pitchFamily="2" charset="-78"/>
            </a:endParaRPr>
          </a:p>
        </p:txBody>
      </p:sp>
      <p:sp>
        <p:nvSpPr>
          <p:cNvPr id="3" name="Content Placeholder 2"/>
          <p:cNvSpPr>
            <a:spLocks noGrp="1"/>
          </p:cNvSpPr>
          <p:nvPr>
            <p:ph idx="1"/>
          </p:nvPr>
        </p:nvSpPr>
        <p:spPr>
          <a:xfrm>
            <a:off x="6239866" y="1592060"/>
            <a:ext cx="5499798" cy="5028196"/>
          </a:xfrm>
        </p:spPr>
        <p:txBody>
          <a:bodyPr/>
          <a:lstStyle/>
          <a:p>
            <a:pPr marL="0" indent="0" algn="just" rtl="1">
              <a:buNone/>
            </a:pPr>
            <a:r>
              <a:rPr lang="fa-IR" dirty="0" smtClean="0">
                <a:cs typeface="B Nazanin" panose="00000400000000000000" pitchFamily="2" charset="-78"/>
              </a:rPr>
              <a:t>یک </a:t>
            </a:r>
            <a:r>
              <a:rPr lang="fa-IR" dirty="0">
                <a:cs typeface="B Nazanin" panose="00000400000000000000" pitchFamily="2" charset="-78"/>
              </a:rPr>
              <a:t>فروشگاه محصولات نایکی در پاریس از دستگاهی رونمایی کرده که از طریق واقعیت افزوده به کاربران امکان تغییر و شخصی سازی رنگ کفش های کمپانی را می </a:t>
            </a:r>
            <a:r>
              <a:rPr lang="fa-IR" dirty="0" smtClean="0">
                <a:cs typeface="B Nazanin" panose="00000400000000000000" pitchFamily="2" charset="-78"/>
              </a:rPr>
              <a:t>دهد.	</a:t>
            </a:r>
          </a:p>
          <a:p>
            <a:pPr marL="0" indent="0" algn="just" rtl="1">
              <a:buNone/>
            </a:pPr>
            <a:r>
              <a:rPr lang="fa-IR" dirty="0" smtClean="0">
                <a:cs typeface="B Nazanin" panose="00000400000000000000" pitchFamily="2" charset="-78"/>
              </a:rPr>
              <a:t>کمپانی </a:t>
            </a:r>
            <a:r>
              <a:rPr lang="fa-IR" dirty="0">
                <a:cs typeface="B Nazanin" panose="00000400000000000000" pitchFamily="2" charset="-78"/>
              </a:rPr>
              <a:t>فرانسوی «اسمارت پیکسلز» اقدام به نصب دو دستگاه واقعیت افزوده در فروشگاه نایکی کرده که به خریداران کمک می کند تا با بهره گیری از تلبت تعبیه شده و متصل به پروژکتور، خطوط رنگی موجود روی کفش ها را به سلیقه خود تغییر </a:t>
            </a:r>
            <a:r>
              <a:rPr lang="fa-IR" dirty="0" smtClean="0">
                <a:cs typeface="B Nazanin" panose="00000400000000000000" pitchFamily="2" charset="-78"/>
              </a:rPr>
              <a:t>دهند.	</a:t>
            </a:r>
          </a:p>
          <a:p>
            <a:pPr marL="0" indent="0" algn="just" rtl="1">
              <a:buNone/>
            </a:pPr>
            <a:r>
              <a:rPr lang="fa-IR" dirty="0" smtClean="0">
                <a:cs typeface="B Nazanin" panose="00000400000000000000" pitchFamily="2" charset="-78"/>
              </a:rPr>
              <a:t>شرکت </a:t>
            </a:r>
            <a:r>
              <a:rPr lang="fa-IR" dirty="0">
                <a:cs typeface="B Nazanin" panose="00000400000000000000" pitchFamily="2" charset="-78"/>
              </a:rPr>
              <a:t>«اسمارت پیکسل» دستگاه واقعیت افزوده را به تنظیم کننده «</a:t>
            </a:r>
            <a:r>
              <a:rPr lang="en-US" dirty="0" err="1">
                <a:cs typeface="B Nazanin" panose="00000400000000000000" pitchFamily="2" charset="-78"/>
              </a:rPr>
              <a:t>NikeiD</a:t>
            </a:r>
            <a:r>
              <a:rPr lang="en-US" dirty="0">
                <a:cs typeface="B Nazanin" panose="00000400000000000000" pitchFamily="2" charset="-78"/>
              </a:rPr>
              <a:t>» </a:t>
            </a:r>
            <a:r>
              <a:rPr lang="fa-IR" dirty="0">
                <a:cs typeface="B Nazanin" panose="00000400000000000000" pitchFamily="2" charset="-78"/>
              </a:rPr>
              <a:t>متصل کرده است. بنابراین کاربران تنها می بایست یک کفش تمام سفید را در داخل محفظه مخصوص آن گذاشته و سپس همزمان با انتخاب رنگ ها در تبلت، روی کفش مورد نظر نیز مشاهده کنند.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15" y="1728938"/>
            <a:ext cx="6116783" cy="343559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90413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6932" y="2779776"/>
            <a:ext cx="8946541" cy="1018031"/>
          </a:xfrm>
        </p:spPr>
        <p:txBody>
          <a:bodyPr>
            <a:normAutofit/>
          </a:bodyPr>
          <a:lstStyle/>
          <a:p>
            <a:pPr marL="0" indent="0" algn="ctr" rtl="1">
              <a:buNone/>
            </a:pPr>
            <a:r>
              <a:rPr lang="fa-IR" sz="4400" dirty="0" smtClean="0">
                <a:cs typeface="B Titr" panose="00000700000000000000" pitchFamily="2" charset="-78"/>
              </a:rPr>
              <a:t>سرگرمی</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419341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پارکر خرس عروسکی واقعیت افزوده</a:t>
            </a:r>
            <a:endParaRPr lang="en-US" b="1" dirty="0">
              <a:cs typeface="B Nazanin" panose="00000400000000000000" pitchFamily="2" charset="-78"/>
            </a:endParaRPr>
          </a:p>
        </p:txBody>
      </p:sp>
      <p:sp>
        <p:nvSpPr>
          <p:cNvPr id="3" name="Content Placeholder 2"/>
          <p:cNvSpPr>
            <a:spLocks noGrp="1"/>
          </p:cNvSpPr>
          <p:nvPr>
            <p:ph idx="1"/>
          </p:nvPr>
        </p:nvSpPr>
        <p:spPr>
          <a:xfrm>
            <a:off x="1104293" y="1562801"/>
            <a:ext cx="8946541" cy="1180400"/>
          </a:xfrm>
        </p:spPr>
        <p:txBody>
          <a:bodyPr/>
          <a:lstStyle/>
          <a:p>
            <a:pPr marL="0" indent="0" algn="just" rtl="1">
              <a:buNone/>
            </a:pPr>
            <a:r>
              <a:rPr lang="fa-IR" dirty="0">
                <a:cs typeface="B Nazanin" panose="00000400000000000000" pitchFamily="2" charset="-78"/>
              </a:rPr>
              <a:t>استارتاپ «سیدلینگ» </a:t>
            </a:r>
            <a:r>
              <a:rPr lang="en-US" dirty="0" smtClean="0">
                <a:cs typeface="B Nazanin" panose="00000400000000000000" pitchFamily="2" charset="-78"/>
              </a:rPr>
              <a:t>Seedling</a:t>
            </a:r>
            <a:r>
              <a:rPr lang="fa-IR" dirty="0" smtClean="0">
                <a:cs typeface="B Nazanin" panose="00000400000000000000" pitchFamily="2" charset="-78"/>
              </a:rPr>
              <a:t> به </a:t>
            </a:r>
            <a:r>
              <a:rPr lang="fa-IR" dirty="0">
                <a:cs typeface="B Nazanin" panose="00000400000000000000" pitchFamily="2" charset="-78"/>
              </a:rPr>
              <a:t>تازگی یک خرس عروسکی مدرن به نام پارکر را برای کودکان معرفی کرده که می توان از طریق واقعیت افزوده با آن ارتباط برقرار کرد. البته این ارتباط عمدتاً یک طرفه است و کودک دلبند شما می تواند اعضا و جوارح خرس را جابجا کند یا در هنگام مریضی به دادش برسد.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219" y="2687116"/>
            <a:ext cx="5715000" cy="3810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09114677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نقاشی بر بستر واقعیت افزوده</a:t>
            </a:r>
            <a:endParaRPr lang="en-US" b="1" dirty="0">
              <a:cs typeface="B Nazanin" panose="00000400000000000000" pitchFamily="2" charset="-78"/>
            </a:endParaRPr>
          </a:p>
        </p:txBody>
      </p:sp>
      <p:sp>
        <p:nvSpPr>
          <p:cNvPr id="3" name="Content Placeholder 2"/>
          <p:cNvSpPr>
            <a:spLocks noGrp="1"/>
          </p:cNvSpPr>
          <p:nvPr>
            <p:ph idx="1"/>
          </p:nvPr>
        </p:nvSpPr>
        <p:spPr>
          <a:xfrm>
            <a:off x="1104293" y="1467703"/>
            <a:ext cx="8946541" cy="821956"/>
          </a:xfrm>
        </p:spPr>
        <p:txBody>
          <a:bodyPr/>
          <a:lstStyle/>
          <a:p>
            <a:pPr marL="0" indent="0" algn="r" rtl="1">
              <a:buNone/>
            </a:pPr>
            <a:r>
              <a:rPr lang="en-US" dirty="0">
                <a:cs typeface="B Nazanin" panose="00000400000000000000" pitchFamily="2" charset="-78"/>
              </a:rPr>
              <a:t>Paint Space </a:t>
            </a:r>
            <a:r>
              <a:rPr lang="en-US" dirty="0" smtClean="0">
                <a:cs typeface="B Nazanin" panose="00000400000000000000" pitchFamily="2" charset="-78"/>
              </a:rPr>
              <a:t>AR</a:t>
            </a:r>
            <a:r>
              <a:rPr lang="fa-IR" dirty="0" smtClean="0">
                <a:cs typeface="B Nazanin" panose="00000400000000000000" pitchFamily="2" charset="-78"/>
              </a:rPr>
              <a:t> فقط </a:t>
            </a:r>
            <a:r>
              <a:rPr lang="fa-IR" dirty="0">
                <a:cs typeface="B Nazanin" panose="00000400000000000000" pitchFamily="2" charset="-78"/>
              </a:rPr>
              <a:t>چشمه کوچکی از قدرت </a:t>
            </a:r>
            <a:r>
              <a:rPr lang="en-US" dirty="0" err="1">
                <a:cs typeface="B Nazanin" panose="00000400000000000000" pitchFamily="2" charset="-78"/>
              </a:rPr>
              <a:t>iOS</a:t>
            </a:r>
            <a:r>
              <a:rPr lang="en-US" dirty="0">
                <a:cs typeface="B Nazanin" panose="00000400000000000000" pitchFamily="2" charset="-78"/>
              </a:rPr>
              <a:t> </a:t>
            </a:r>
            <a:r>
              <a:rPr lang="fa-IR" dirty="0">
                <a:cs typeface="B Nazanin" panose="00000400000000000000" pitchFamily="2" charset="-78"/>
              </a:rPr>
              <a:t>برای اجرای اپلیکیشن های </a:t>
            </a:r>
            <a:r>
              <a:rPr lang="en-US" dirty="0">
                <a:cs typeface="B Nazanin" panose="00000400000000000000" pitchFamily="2" charset="-78"/>
              </a:rPr>
              <a:t>AR </a:t>
            </a:r>
            <a:r>
              <a:rPr lang="fa-IR" dirty="0">
                <a:cs typeface="B Nazanin" panose="00000400000000000000" pitchFamily="2" charset="-78"/>
              </a:rPr>
              <a:t>را به نمایش گذاشته و شرایطی فراهم کرده که لذت سرگرمی با واقعیت افزوده را بچشید.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246" y="2221953"/>
            <a:ext cx="4910633" cy="436227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11332446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نیمکت جادویی دیزنی</a:t>
            </a:r>
            <a:endParaRPr lang="en-US" b="1" dirty="0">
              <a:cs typeface="B Nazanin" panose="00000400000000000000" pitchFamily="2" charset="-78"/>
            </a:endParaRPr>
          </a:p>
        </p:txBody>
      </p:sp>
      <p:sp>
        <p:nvSpPr>
          <p:cNvPr id="3" name="Content Placeholder 2"/>
          <p:cNvSpPr>
            <a:spLocks noGrp="1"/>
          </p:cNvSpPr>
          <p:nvPr>
            <p:ph idx="1"/>
          </p:nvPr>
        </p:nvSpPr>
        <p:spPr>
          <a:xfrm>
            <a:off x="1103312" y="1306767"/>
            <a:ext cx="8946541" cy="1816823"/>
          </a:xfrm>
        </p:spPr>
        <p:txBody>
          <a:bodyPr/>
          <a:lstStyle/>
          <a:p>
            <a:pPr marL="0" indent="0" algn="just" rtl="1">
              <a:buNone/>
            </a:pPr>
            <a:r>
              <a:rPr lang="fa-IR" dirty="0">
                <a:cs typeface="B Nazanin" panose="00000400000000000000" pitchFamily="2" charset="-78"/>
              </a:rPr>
              <a:t>نیمکت جادویی دیزنی به لطف تکنولوژی واقعیت ترکیبی </a:t>
            </a:r>
            <a:r>
              <a:rPr lang="en-US" dirty="0">
                <a:cs typeface="B Nazanin" panose="00000400000000000000" pitchFamily="2" charset="-78"/>
              </a:rPr>
              <a:t> </a:t>
            </a:r>
            <a:r>
              <a:rPr lang="en-US" dirty="0" smtClean="0">
                <a:cs typeface="B Nazanin" panose="00000400000000000000" pitchFamily="2" charset="-78"/>
              </a:rPr>
              <a:t>mixed reality</a:t>
            </a:r>
            <a:r>
              <a:rPr lang="fa-IR" dirty="0" smtClean="0">
                <a:cs typeface="B Nazanin" panose="00000400000000000000" pitchFamily="2" charset="-78"/>
              </a:rPr>
              <a:t>می </a:t>
            </a:r>
            <a:r>
              <a:rPr lang="fa-IR" dirty="0">
                <a:cs typeface="B Nazanin" panose="00000400000000000000" pitchFamily="2" charset="-78"/>
              </a:rPr>
              <a:t>تواند موجودات انیمیشنی بامزه ای را در کنار افراد واقعی بنشاند. کافیست شما روی این نیمکت بنشینید و از طریق مانیتور مقابل خود وارد این دنیای جادویی </a:t>
            </a:r>
            <a:r>
              <a:rPr lang="fa-IR" dirty="0" smtClean="0">
                <a:cs typeface="B Nazanin" panose="00000400000000000000" pitchFamily="2" charset="-78"/>
              </a:rPr>
              <a:t>شوید.</a:t>
            </a:r>
            <a:endParaRPr lang="en-US" dirty="0" smtClean="0">
              <a:cs typeface="B Nazanin" panose="00000400000000000000" pitchFamily="2" charset="-78"/>
            </a:endParaRPr>
          </a:p>
          <a:p>
            <a:pPr marL="0" indent="0" algn="just" rtl="1">
              <a:buNone/>
            </a:pPr>
            <a:r>
              <a:rPr lang="fa-IR" dirty="0" smtClean="0">
                <a:cs typeface="B Nazanin" panose="00000400000000000000" pitchFamily="2" charset="-78"/>
              </a:rPr>
              <a:t>این </a:t>
            </a:r>
            <a:r>
              <a:rPr lang="fa-IR" dirty="0">
                <a:cs typeface="B Nazanin" panose="00000400000000000000" pitchFamily="2" charset="-78"/>
              </a:rPr>
              <a:t>نمونه اولیه به کاربران این امکان را می دهد که در یک محیط کاملاً سه بعدی با شخصیت های حیوانی سه بعدی به تعامل بپردازند. این تعامل در برخی موارد حتی به صورت فیدبک های حسی نیز به کاربر منتقل می شود.</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9469" y="3306241"/>
            <a:ext cx="6860540" cy="308724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322417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سوپر ماریو در دنیای واقعیت افزوده</a:t>
            </a:r>
            <a:endParaRPr lang="en-US" b="1" dirty="0">
              <a:cs typeface="B Nazanin" panose="00000400000000000000" pitchFamily="2" charset="-78"/>
            </a:endParaRPr>
          </a:p>
        </p:txBody>
      </p:sp>
      <p:sp>
        <p:nvSpPr>
          <p:cNvPr id="3" name="Content Placeholder 2"/>
          <p:cNvSpPr>
            <a:spLocks noGrp="1"/>
          </p:cNvSpPr>
          <p:nvPr>
            <p:ph idx="1"/>
          </p:nvPr>
        </p:nvSpPr>
        <p:spPr>
          <a:xfrm>
            <a:off x="1030160" y="1431127"/>
            <a:ext cx="8946541" cy="997520"/>
          </a:xfrm>
        </p:spPr>
        <p:txBody>
          <a:bodyPr>
            <a:normAutofit lnSpcReduction="10000"/>
          </a:bodyPr>
          <a:lstStyle/>
          <a:p>
            <a:pPr marL="0" indent="0" algn="just" rtl="1">
              <a:buNone/>
            </a:pPr>
            <a:r>
              <a:rPr lang="en-US" dirty="0" err="1">
                <a:cs typeface="B Nazanin" panose="00000400000000000000" pitchFamily="2" charset="-78"/>
              </a:rPr>
              <a:t>Abhishek</a:t>
            </a:r>
            <a:r>
              <a:rPr lang="en-US" dirty="0">
                <a:cs typeface="B Nazanin" panose="00000400000000000000" pitchFamily="2" charset="-78"/>
              </a:rPr>
              <a:t> Singh، </a:t>
            </a:r>
            <a:r>
              <a:rPr lang="fa-IR" dirty="0">
                <a:cs typeface="B Nazanin" panose="00000400000000000000" pitchFamily="2" charset="-78"/>
              </a:rPr>
              <a:t>یکی از بازیسازان خوش ذوق این صنعت، مرحله اول بازی سوپرماریو براس را به سبک اول شخص و با تکنولوژی واقعیت افزوده پیاده سازی کرده. او خودش لباس ماریو را پوشید و در سنترال پارک نیویورک سیتی به سر و کله زدن گومباها و مربع های پیکسلی پرداخت.</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044" y="2487168"/>
            <a:ext cx="6812585" cy="38377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1644941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smtClean="0">
                <a:cs typeface="B Titr" panose="00000700000000000000" pitchFamily="2" charset="-78"/>
              </a:rPr>
              <a:t>SmartEyeglass</a:t>
            </a:r>
            <a:r>
              <a:rPr lang="fa-IR" dirty="0">
                <a:cs typeface="B Titr" panose="00000700000000000000" pitchFamily="2" charset="-78"/>
              </a:rPr>
              <a:t> </a:t>
            </a:r>
            <a:r>
              <a:rPr lang="en-US" dirty="0" smtClean="0">
                <a:cs typeface="B Titr" panose="00000700000000000000" pitchFamily="2" charset="-78"/>
              </a:rPr>
              <a:t>Sony</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03444" y="1712398"/>
            <a:ext cx="8776441" cy="313026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8397623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lgn="ctr" rtl="1">
              <a:buNone/>
            </a:pPr>
            <a:endParaRPr lang="en-US" sz="3200" dirty="0" smtClean="0">
              <a:cs typeface="B Titr" panose="00000700000000000000" pitchFamily="2" charset="-78"/>
            </a:endParaRPr>
          </a:p>
          <a:p>
            <a:pPr marL="0" indent="0" algn="ctr" rtl="1">
              <a:buNone/>
            </a:pPr>
            <a:endParaRPr lang="en-US" sz="3200" dirty="0" smtClean="0">
              <a:cs typeface="B Titr" panose="00000700000000000000" pitchFamily="2" charset="-78"/>
            </a:endParaRPr>
          </a:p>
          <a:p>
            <a:pPr marL="0" indent="0" algn="ctr" rtl="1">
              <a:buNone/>
            </a:pPr>
            <a:r>
              <a:rPr lang="fa-IR" sz="3200" dirty="0" smtClean="0">
                <a:cs typeface="B Titr" panose="00000700000000000000" pitchFamily="2" charset="-78"/>
              </a:rPr>
              <a:t>مهمترین </a:t>
            </a:r>
            <a:r>
              <a:rPr lang="fa-IR" sz="3200" dirty="0">
                <a:cs typeface="B Titr" panose="00000700000000000000" pitchFamily="2" charset="-78"/>
              </a:rPr>
              <a:t>محصولات ایرانی</a:t>
            </a:r>
            <a:endParaRPr lang="en-US" sz="3200" dirty="0">
              <a:cs typeface="B Titr" panose="00000700000000000000" pitchFamily="2" charset="-78"/>
            </a:endParaRPr>
          </a:p>
          <a:p>
            <a:pPr marL="0" indent="0" algn="ctr" rtl="1">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463482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1574" y="1111911"/>
            <a:ext cx="6640501" cy="5888736"/>
          </a:xfrm>
        </p:spPr>
        <p:txBody>
          <a:bodyPr>
            <a:normAutofit/>
          </a:bodyPr>
          <a:lstStyle/>
          <a:p>
            <a:pPr marL="0" indent="0" algn="just" rtl="1">
              <a:buNone/>
            </a:pPr>
            <a:r>
              <a:rPr lang="fa-IR" sz="1700" dirty="0">
                <a:cs typeface="B Nazanin" panose="00000400000000000000" pitchFamily="2" charset="-78"/>
              </a:rPr>
              <a:t>شرکت واقعیت افزوده پندار در سال 91 با معرفی اپلیکیشن واقعیت افزوده رانا به سفارش گروه صنعتی ایران خودرو، فناوری واقعیت افزوده را برای اولین بار به ایران معرفی کرد و پس از آن، با پروژه های دیگری همچون </a:t>
            </a:r>
            <a:r>
              <a:rPr lang="en-US" sz="1700" dirty="0">
                <a:cs typeface="B Nazanin" panose="00000400000000000000" pitchFamily="2" charset="-78"/>
              </a:rPr>
              <a:t>Angry Birds AR </a:t>
            </a:r>
            <a:r>
              <a:rPr lang="fa-IR" sz="1700" dirty="0">
                <a:cs typeface="B Nazanin" panose="00000400000000000000" pitchFamily="2" charset="-78"/>
              </a:rPr>
              <a:t>و نرم افزار واقعیت افزوده شرکت پتروپارس توانست نظر کاربران و اصحاب رسانه را به سمت خود جلب </a:t>
            </a:r>
            <a:r>
              <a:rPr lang="fa-IR" sz="1700" dirty="0" smtClean="0">
                <a:cs typeface="B Nazanin" panose="00000400000000000000" pitchFamily="2" charset="-78"/>
              </a:rPr>
              <a:t>کند.</a:t>
            </a:r>
            <a:endParaRPr lang="en-US" sz="1700" dirty="0">
              <a:cs typeface="B Nazanin" panose="00000400000000000000" pitchFamily="2" charset="-78"/>
            </a:endParaRPr>
          </a:p>
          <a:p>
            <a:pPr marL="0" indent="0" algn="just" rtl="1">
              <a:buNone/>
            </a:pPr>
            <a:r>
              <a:rPr lang="fa-IR" sz="1700" dirty="0" smtClean="0">
                <a:cs typeface="B Nazanin" panose="00000400000000000000" pitchFamily="2" charset="-78"/>
              </a:rPr>
              <a:t>بنابر </a:t>
            </a:r>
            <a:r>
              <a:rPr lang="fa-IR" sz="1700" dirty="0">
                <a:cs typeface="B Nazanin" panose="00000400000000000000" pitchFamily="2" charset="-78"/>
              </a:rPr>
              <a:t>گفته طباطبایی، تیم واقعیت افزوده پندار بیش از دو سال مشغول توسعه اپلیکیشن پندار+ بوده که به دلیل کُندی و محدودیت پهنای باند اینترنت کشور، انتشار آن تا امروز به طول انجامیده </a:t>
            </a:r>
            <a:r>
              <a:rPr lang="fa-IR" sz="1700" dirty="0" smtClean="0">
                <a:cs typeface="B Nazanin" panose="00000400000000000000" pitchFamily="2" charset="-78"/>
              </a:rPr>
              <a:t>است.</a:t>
            </a:r>
          </a:p>
          <a:p>
            <a:pPr marL="0" indent="0" algn="just" rtl="1">
              <a:buNone/>
            </a:pPr>
            <a:r>
              <a:rPr lang="fa-IR" sz="1700" dirty="0">
                <a:cs typeface="B Nazanin" panose="00000400000000000000" pitchFamily="2" charset="-78"/>
              </a:rPr>
              <a:t>طباطبایی در ادامه با پخش ویدئویی کوتاه از چشم انداز کلی اپلیکیشن افزود:" هدف از ارائه این برنامه این است تا به عنوان مرکز جامعی برای تجارب واقعیت افزوده ایران عمل کند، چرا که پیش از این تجربه واقعیت افزوده در بیشتر اوقات به سختی صورت می‌گرفت. هزینه واقعیت افزوده چه در ایران و چه در خارج از کشور گران تمام می‌شود، اما حداقل با پندار+، هزینه ها هم برای تولیدکننده و هم برای استفاده کننده کاهش خواهد یافت."</a:t>
            </a:r>
          </a:p>
          <a:p>
            <a:pPr marL="0" indent="0" algn="just" rtl="1">
              <a:buNone/>
            </a:pPr>
            <a:r>
              <a:rPr lang="fa-IR" sz="1700" dirty="0" smtClean="0">
                <a:cs typeface="B Nazanin" panose="00000400000000000000" pitchFamily="2" charset="-78"/>
              </a:rPr>
              <a:t>از </a:t>
            </a:r>
            <a:r>
              <a:rPr lang="fa-IR" sz="1700" dirty="0">
                <a:cs typeface="B Nazanin" panose="00000400000000000000" pitchFamily="2" charset="-78"/>
              </a:rPr>
              <a:t>ویژگی‌های مهم پندار+ این است که افراد حقیقی یا کسب و کارهای کوچک و بزرگ، می‌توانند با مبلغی بسیار ناچیز و بدون نیاز به اپلیکیشن های شخص ثالث از طریق یک پنل کاربری به تولید تجربه‌های واقعیت افزوده اقدام کنند</a:t>
            </a:r>
            <a:r>
              <a:rPr lang="fa-IR" sz="1700" dirty="0" smtClean="0">
                <a:cs typeface="B Nazanin" panose="00000400000000000000" pitchFamily="2" charset="-78"/>
              </a:rPr>
              <a:t>.</a:t>
            </a:r>
          </a:p>
          <a:p>
            <a:pPr marL="0" indent="0" algn="just" rtl="1">
              <a:buNone/>
            </a:pPr>
            <a:r>
              <a:rPr lang="fa-IR" sz="1700" dirty="0">
                <a:cs typeface="B Nazanin" panose="00000400000000000000" pitchFamily="2" charset="-78"/>
              </a:rPr>
              <a:t>این سامانه کاربری با سیستم مدیریت محتوای خود می‌تواند به هر فردی که در این سیستم ثبت‌نام کرده، بدون نیاز به دانش برنامه نویسی سرویس واقعیت افزوده ارائه دهد. کاربران نیز لازم نیست اپلیکیشن‌های مختلف را برای واقعیت افزوده‌های متعدد دانلود نمایند بلکه می‌توانند تنها با نصب پندار+ به همه تجربیات واقعیت افزوده دسترسی پیدا کنند</a:t>
            </a:r>
            <a:r>
              <a:rPr lang="fa-IR" sz="1700" dirty="0" smtClean="0">
                <a:cs typeface="B Nazanin" panose="00000400000000000000" pitchFamily="2" charset="-78"/>
              </a:rPr>
              <a:t>.</a:t>
            </a:r>
          </a:p>
          <a:p>
            <a:pPr marL="0" indent="0" algn="just" rtl="1">
              <a:buNone/>
            </a:pPr>
            <a:endParaRPr lang="fa-IR" sz="1700" dirty="0">
              <a:cs typeface="B Nazanin" panose="00000400000000000000" pitchFamily="2" charset="-78"/>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908" y="1137530"/>
            <a:ext cx="5046875" cy="2843073"/>
          </a:xfrm>
          <a:prstGeom prst="rect">
            <a:avLst/>
          </a:prstGeom>
        </p:spPr>
      </p:pic>
      <p:sp>
        <p:nvSpPr>
          <p:cNvPr id="4" name="Rectangle 3"/>
          <p:cNvSpPr/>
          <p:nvPr/>
        </p:nvSpPr>
        <p:spPr>
          <a:xfrm>
            <a:off x="1052908" y="4222252"/>
            <a:ext cx="3284874" cy="707886"/>
          </a:xfrm>
          <a:prstGeom prst="rect">
            <a:avLst/>
          </a:prstGeom>
          <a:noFill/>
        </p:spPr>
        <p:txBody>
          <a:bodyPr wrap="none" lIns="91440" tIns="45720" rIns="91440" bIns="45720">
            <a:spAutoFit/>
          </a:bodyPr>
          <a:lstStyle/>
          <a:p>
            <a:pPr algn="ctr"/>
            <a:r>
              <a:rPr lang="en-US" sz="4000" dirty="0" err="1">
                <a:ln w="0"/>
                <a:solidFill>
                  <a:schemeClr val="accent1"/>
                </a:solidFill>
              </a:rPr>
              <a:t>pendar.plus</a:t>
            </a:r>
            <a:r>
              <a:rPr lang="en-US" sz="4000" dirty="0">
                <a:ln w="0"/>
                <a:solidFill>
                  <a:schemeClr val="accent1"/>
                </a:solidFill>
              </a:rPr>
              <a:t> </a:t>
            </a:r>
            <a:endParaRPr lang="en-US" sz="5400" b="0" cap="none" spc="0" dirty="0">
              <a:ln w="0"/>
              <a:solidFill>
                <a:schemeClr val="accent1"/>
              </a:solidFill>
            </a:endParaRPr>
          </a:p>
        </p:txBody>
      </p:sp>
      <p:sp>
        <p:nvSpPr>
          <p:cNvPr id="5" name="Rectangle 4"/>
          <p:cNvSpPr/>
          <p:nvPr/>
        </p:nvSpPr>
        <p:spPr>
          <a:xfrm>
            <a:off x="580024" y="5158392"/>
            <a:ext cx="4230645" cy="646331"/>
          </a:xfrm>
          <a:prstGeom prst="rect">
            <a:avLst/>
          </a:prstGeom>
          <a:noFill/>
        </p:spPr>
        <p:txBody>
          <a:bodyPr wrap="none" lIns="91440" tIns="45720" rIns="91440" bIns="45720">
            <a:spAutoFit/>
          </a:bodyPr>
          <a:lstStyle/>
          <a:p>
            <a:pPr algn="ctr"/>
            <a:r>
              <a:rPr lang="en-US" sz="3600" dirty="0">
                <a:ln w="0"/>
                <a:solidFill>
                  <a:schemeClr val="accent1"/>
                </a:solidFill>
                <a:effectLst>
                  <a:outerShdw blurRad="38100" dist="25400" dir="5400000" algn="ctr" rotWithShape="0">
                    <a:srgbClr val="6E747A">
                      <a:alpha val="43000"/>
                    </a:srgbClr>
                  </a:outerShdw>
                </a:effectLst>
              </a:rPr>
              <a:t>pendartechs.com</a:t>
            </a:r>
            <a:endParaRPr lang="en-US" sz="3600" b="0" cap="none" spc="0" dirty="0">
              <a:ln w="0"/>
              <a:solidFill>
                <a:schemeClr val="accent1"/>
              </a:solidFill>
              <a:effectLst>
                <a:outerShdw blurRad="38100" dist="25400" dir="5400000" algn="ctr" rotWithShape="0">
                  <a:srgbClr val="6E747A">
                    <a:alpha val="43000"/>
                  </a:srgbClr>
                </a:outerShdw>
              </a:effectLs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810637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rtl="1">
              <a:buNone/>
            </a:pPr>
            <a:endParaRPr lang="en-US" sz="6600" dirty="0" smtClean="0">
              <a:cs typeface="B Titr" panose="00000700000000000000" pitchFamily="2" charset="-78"/>
            </a:endParaRPr>
          </a:p>
          <a:p>
            <a:pPr marL="0" indent="0" algn="ctr" rtl="1">
              <a:buNone/>
            </a:pPr>
            <a:r>
              <a:rPr lang="fa-IR" sz="6600" dirty="0" smtClean="0">
                <a:cs typeface="B Titr" panose="00000700000000000000" pitchFamily="2" charset="-78"/>
              </a:rPr>
              <a:t>آینده</a:t>
            </a:r>
            <a:endParaRPr lang="en-US" sz="66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409309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457200" algn="r" rtl="1">
              <a:buAutoNum type="arabicPeriod"/>
            </a:pPr>
            <a:r>
              <a:rPr lang="fa-IR" dirty="0" smtClean="0">
                <a:cs typeface="B Nazanin" panose="00000400000000000000" pitchFamily="2" charset="-78"/>
              </a:rPr>
              <a:t>گسترش بیشتر نسبت به واقعیت مجازی.</a:t>
            </a:r>
          </a:p>
          <a:p>
            <a:pPr marL="457200" indent="-457200" algn="r" rtl="1">
              <a:buAutoNum type="arabicPeriod"/>
            </a:pPr>
            <a:r>
              <a:rPr lang="fa-IR" dirty="0" smtClean="0">
                <a:cs typeface="B Nazanin" panose="00000400000000000000" pitchFamily="2" charset="-78"/>
              </a:rPr>
              <a:t>کسب بازار بیشتر در حوزه فناوری های نوین.</a:t>
            </a:r>
          </a:p>
          <a:p>
            <a:pPr marL="457200" indent="-457200" algn="r" rtl="1">
              <a:buAutoNum type="arabicPeriod"/>
            </a:pPr>
            <a:r>
              <a:rPr lang="fa-IR" dirty="0" smtClean="0">
                <a:cs typeface="B Nazanin" panose="00000400000000000000" pitchFamily="2" charset="-78"/>
              </a:rPr>
              <a:t>گسترش سرویس های تخصصی با محوریت واقعیت افزوده.</a:t>
            </a:r>
          </a:p>
          <a:p>
            <a:pPr marL="457200" indent="-457200" algn="r" rtl="1">
              <a:buAutoNum type="arabicPeriod"/>
            </a:pPr>
            <a:r>
              <a:rPr lang="fa-IR" dirty="0" smtClean="0">
                <a:cs typeface="B Nazanin" panose="00000400000000000000" pitchFamily="2" charset="-78"/>
              </a:rPr>
              <a:t>گسترش عینک های واقعیت افزوده.</a:t>
            </a:r>
          </a:p>
          <a:p>
            <a:pPr marL="457200" indent="-457200" algn="r" rtl="1">
              <a:buAutoNum type="arabicPeriod"/>
            </a:pPr>
            <a:r>
              <a:rPr lang="fa-IR" dirty="0" smtClean="0">
                <a:cs typeface="B Nazanin" panose="00000400000000000000" pitchFamily="2" charset="-78"/>
              </a:rPr>
              <a:t>رواج هر چه بیشتر در حوزه تلفن های همراه.</a:t>
            </a:r>
          </a:p>
          <a:p>
            <a:pPr marL="457200" indent="-457200" algn="r" rtl="1">
              <a:buAutoNum type="arabicPeriod"/>
            </a:pPr>
            <a:r>
              <a:rPr lang="fa-IR" dirty="0" smtClean="0">
                <a:cs typeface="B Nazanin" panose="00000400000000000000" pitchFamily="2" charset="-78"/>
              </a:rPr>
              <a:t>پایان دادن به تلفن های همراه.</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537782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Epson </a:t>
            </a:r>
            <a:r>
              <a:rPr lang="en-US" dirty="0" err="1" smtClean="0">
                <a:cs typeface="B Titr" panose="00000700000000000000" pitchFamily="2" charset="-78"/>
              </a:rPr>
              <a:t>Moverio</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79499" y="1723658"/>
            <a:ext cx="6293643" cy="419576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80301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Vuzix</a:t>
            </a:r>
            <a:r>
              <a:rPr lang="en-US" dirty="0"/>
              <a:t> M100 Smart Glasses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5844" y="1499026"/>
            <a:ext cx="7221969" cy="47785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52342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fontAlgn="base"/>
            <a:r>
              <a:rPr lang="en-US" dirty="0">
                <a:cs typeface="Calibri" panose="020F0502020204030204" pitchFamily="34" charset="0"/>
              </a:rPr>
              <a:t>Recon Jet</a:t>
            </a:r>
            <a:br>
              <a:rPr lang="en-US" dirty="0">
                <a:cs typeface="Calibri" panose="020F0502020204030204" pitchFamily="34" charset="0"/>
              </a:rPr>
            </a:br>
            <a:r>
              <a:rPr lang="en-US" dirty="0">
                <a:cs typeface="Calibri" panose="020F0502020204030204" pitchFamily="34" charset="0"/>
              </a:rPr>
              <a:t/>
            </a:r>
            <a:br>
              <a:rPr lang="en-US" dirty="0">
                <a:cs typeface="Calibri" panose="020F0502020204030204" pitchFamily="34" charset="0"/>
              </a:rPr>
            </a:br>
            <a:endParaRPr lang="en-US" dirty="0">
              <a:cs typeface="Calibri" panose="020F0502020204030204" pitchFamily="34" charset="0"/>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0882" y="1474737"/>
            <a:ext cx="8507700" cy="447983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91310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Meta 1</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1367" y="1614583"/>
            <a:ext cx="8595322" cy="3667337"/>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50865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GlassUp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2804" y="2377878"/>
            <a:ext cx="8674461" cy="271350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63247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Cast AR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1828" y="1299172"/>
            <a:ext cx="5494620" cy="529681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56938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Laster</a:t>
            </a:r>
            <a:r>
              <a:rPr lang="en-US" dirty="0"/>
              <a:t> </a:t>
            </a:r>
            <a:r>
              <a:rPr lang="en-US" dirty="0" err="1"/>
              <a:t>SeeThru</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53186" y="1218705"/>
            <a:ext cx="4132600" cy="550462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66937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Icis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6664" y="867575"/>
            <a:ext cx="5203615" cy="5723977"/>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8932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09712" y="1316318"/>
            <a:ext cx="8946541" cy="4195481"/>
          </a:xfrm>
        </p:spPr>
        <p:txBody>
          <a:bodyPr/>
          <a:lstStyle/>
          <a:p>
            <a:pPr marL="0" indent="0" algn="ctr" rtl="1">
              <a:buNone/>
            </a:pPr>
            <a:endParaRPr lang="fa-IR" dirty="0" smtClean="0"/>
          </a:p>
          <a:p>
            <a:pPr marL="0" indent="0" algn="ctr" rtl="1">
              <a:buNone/>
            </a:pPr>
            <a:endParaRPr lang="fa-IR" dirty="0"/>
          </a:p>
          <a:p>
            <a:pPr marL="0" indent="0" algn="ctr" rtl="1">
              <a:buNone/>
            </a:pPr>
            <a:endParaRPr lang="fa-IR" dirty="0" smtClean="0"/>
          </a:p>
          <a:p>
            <a:pPr marL="0" indent="0" algn="ctr" rtl="1">
              <a:buNone/>
            </a:pPr>
            <a:endParaRPr lang="fa-IR" dirty="0"/>
          </a:p>
          <a:p>
            <a:pPr marL="0" indent="0" algn="ctr" rtl="1">
              <a:buNone/>
            </a:pPr>
            <a:r>
              <a:rPr lang="fa-IR" sz="4400" dirty="0" smtClean="0">
                <a:cs typeface="B Titr" panose="00000700000000000000" pitchFamily="2" charset="-78"/>
              </a:rPr>
              <a:t>مرور</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91578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ORA-S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1166" y="601560"/>
            <a:ext cx="5597500" cy="607888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0738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GlassUP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1337" y="574968"/>
            <a:ext cx="5818612" cy="581861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900626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Atheer</a:t>
            </a:r>
            <a:r>
              <a:rPr lang="en-US" dirty="0"/>
              <a:t> One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0147" y="1227902"/>
            <a:ext cx="5684474" cy="559352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3402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K-Glass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4375" y="562445"/>
            <a:ext cx="5681409" cy="605638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370980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Google Glass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8972" y="1401584"/>
            <a:ext cx="9021862" cy="471392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095694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349" y="2691170"/>
            <a:ext cx="9404723" cy="1400530"/>
          </a:xfrm>
        </p:spPr>
        <p:txBody>
          <a:bodyPr/>
          <a:lstStyle/>
          <a:p>
            <a:pPr algn="ctr"/>
            <a:r>
              <a:rPr lang="en-US" dirty="0" smtClean="0">
                <a:cs typeface="B Titr" panose="00000700000000000000" pitchFamily="2" charset="-78"/>
              </a:rPr>
              <a:t>HUD</a:t>
            </a:r>
            <a:r>
              <a:rPr lang="fa-IR" dirty="0" smtClean="0">
                <a:cs typeface="B Titr" panose="00000700000000000000" pitchFamily="2" charset="-78"/>
              </a:rPr>
              <a:t> صفحات پیش رو - </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20255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Garmin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59481" y="1401584"/>
            <a:ext cx="7606388" cy="5070925"/>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45143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Navdy</a:t>
            </a:r>
            <a:r>
              <a:rPr lang="en-US" dirty="0"/>
              <a:t> </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3915" y="1291857"/>
            <a:ext cx="7608551" cy="5072367"/>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556481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Exploride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3839" y="1335748"/>
            <a:ext cx="7525922" cy="501728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95052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Sherox</a:t>
            </a:r>
            <a:r>
              <a:rPr lang="en-US" dirty="0"/>
              <a:t> 3.5-inch HUD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3948" y="1321118"/>
            <a:ext cx="7459704" cy="505602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33716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واقعیت افزوده</a:t>
            </a:r>
            <a:endParaRPr lang="en-US" dirty="0">
              <a:cs typeface="B Titr" panose="00000700000000000000" pitchFamily="2" charset="-78"/>
            </a:endParaRPr>
          </a:p>
        </p:txBody>
      </p:sp>
      <p:sp>
        <p:nvSpPr>
          <p:cNvPr id="3" name="Content Placeholder 2"/>
          <p:cNvSpPr>
            <a:spLocks noGrp="1"/>
          </p:cNvSpPr>
          <p:nvPr>
            <p:ph idx="1"/>
          </p:nvPr>
        </p:nvSpPr>
        <p:spPr>
          <a:xfrm>
            <a:off x="1104293" y="1548170"/>
            <a:ext cx="8946541" cy="4195481"/>
          </a:xfrm>
        </p:spPr>
        <p:txBody>
          <a:bodyPr/>
          <a:lstStyle/>
          <a:p>
            <a:pPr marL="0" indent="0" algn="just" rtl="1">
              <a:buNone/>
            </a:pPr>
            <a:r>
              <a:rPr lang="en-US" b="1" dirty="0" smtClean="0">
                <a:cs typeface="B Nazanin" panose="00000400000000000000" pitchFamily="2" charset="-78"/>
              </a:rPr>
              <a:t>Augmented Reality</a:t>
            </a:r>
            <a:r>
              <a:rPr lang="fa-IR" b="1" dirty="0" smtClean="0">
                <a:cs typeface="B Nazanin" panose="00000400000000000000" pitchFamily="2" charset="-78"/>
              </a:rPr>
              <a:t> - یک </a:t>
            </a:r>
            <a:r>
              <a:rPr lang="fa-IR" b="1" dirty="0">
                <a:cs typeface="B Nazanin" panose="00000400000000000000" pitchFamily="2" charset="-78"/>
              </a:rPr>
              <a:t>نمای فیزیکی زنده، مستقیم یا غیرمستقیم (و معمولاً در تعامل با کاربر) است، که عناصری را پیرامون دنیای واقعی افراد اضافه می‌کند.</a:t>
            </a:r>
            <a:endParaRPr lang="en-US" b="1"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8016" y="2357171"/>
            <a:ext cx="6142252" cy="409483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329949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555" y="1608520"/>
            <a:ext cx="9404723" cy="1400530"/>
          </a:xfrm>
        </p:spPr>
        <p:txBody>
          <a:bodyPr/>
          <a:lstStyle/>
          <a:p>
            <a:pPr algn="ctr" rtl="1"/>
            <a:r>
              <a:rPr lang="fa-IR" dirty="0" smtClean="0">
                <a:cs typeface="B Titr" panose="00000700000000000000" pitchFamily="2" charset="-78"/>
              </a:rPr>
              <a:t>تلفن های همراه</a:t>
            </a:r>
            <a:br>
              <a:rPr lang="fa-IR" dirty="0" smtClean="0">
                <a:cs typeface="B Titr" panose="00000700000000000000" pitchFamily="2" charset="-78"/>
              </a:rPr>
            </a:br>
            <a:r>
              <a:rPr lang="fa-IR" dirty="0">
                <a:cs typeface="B Titr" panose="00000700000000000000" pitchFamily="2" charset="-78"/>
              </a:rPr>
              <a:t/>
            </a:r>
            <a:br>
              <a:rPr lang="fa-IR" dirty="0">
                <a:cs typeface="B Titr" panose="00000700000000000000" pitchFamily="2" charset="-78"/>
              </a:rPr>
            </a:br>
            <a:r>
              <a:rPr lang="fa-IR" sz="2400" dirty="0" smtClean="0">
                <a:cs typeface="B Nazanin" panose="00000400000000000000" pitchFamily="2" charset="-78"/>
              </a:rPr>
              <a:t>تلفن های همراه نیز مانند بسیاری دی</a:t>
            </a:r>
            <a:r>
              <a:rPr lang="fa-IR" sz="2400" dirty="0">
                <a:cs typeface="B Nazanin" panose="00000400000000000000" pitchFamily="2" charset="-78"/>
              </a:rPr>
              <a:t>گ</a:t>
            </a:r>
            <a:r>
              <a:rPr lang="fa-IR" sz="2400" dirty="0" smtClean="0">
                <a:cs typeface="B Nazanin" panose="00000400000000000000" pitchFamily="2" charset="-78"/>
              </a:rPr>
              <a:t>ر از دستگاه های دیجیتال به حوزه واقعیت افزوده وارد شده اند و در همین راستا دو شرکت بزرگ سازنده سیستم عامل های تلفن همراه یعنی اپل و گوگل برای سیستم عامل های </a:t>
            </a:r>
            <a:r>
              <a:rPr lang="en-US" sz="2400" dirty="0" smtClean="0">
                <a:cs typeface="B Nazanin" panose="00000400000000000000" pitchFamily="2" charset="-78"/>
              </a:rPr>
              <a:t>IOS</a:t>
            </a:r>
            <a:r>
              <a:rPr lang="fa-IR" sz="2400" dirty="0" smtClean="0">
                <a:cs typeface="B Nazanin" panose="00000400000000000000" pitchFamily="2" charset="-78"/>
              </a:rPr>
              <a:t> و </a:t>
            </a:r>
            <a:r>
              <a:rPr lang="en-US" sz="2400" dirty="0" smtClean="0">
                <a:cs typeface="B Nazanin" panose="00000400000000000000" pitchFamily="2" charset="-78"/>
              </a:rPr>
              <a:t>Android</a:t>
            </a:r>
            <a:r>
              <a:rPr lang="fa-IR" sz="2400" dirty="0" smtClean="0">
                <a:cs typeface="B Nazanin" panose="00000400000000000000" pitchFamily="2" charset="-78"/>
              </a:rPr>
              <a:t> رابط های گرافیکی ویژه واقعیت افزوده توسعه داده اند که در ادامه به هر یک از آنها خواهیم پرداخت.</a:t>
            </a:r>
            <a:endParaRPr lang="en-US" dirty="0">
              <a:cs typeface="B Nazanin" panose="000004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81694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6931" y="2908798"/>
            <a:ext cx="8946541" cy="895108"/>
          </a:xfrm>
        </p:spPr>
        <p:txBody>
          <a:bodyPr>
            <a:normAutofit/>
          </a:bodyPr>
          <a:lstStyle/>
          <a:p>
            <a:pPr marL="0" indent="0" algn="ctr" rtl="1">
              <a:buNone/>
            </a:pPr>
            <a:r>
              <a:rPr lang="fa-IR" sz="4800" dirty="0" smtClean="0">
                <a:cs typeface="B Titr" panose="00000700000000000000" pitchFamily="2" charset="-78"/>
              </a:rPr>
              <a:t>سخت افزارهای هولوگرافیک</a:t>
            </a:r>
            <a:endParaRPr lang="en-US" sz="48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41105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12812"/>
          </a:xfrm>
        </p:spPr>
        <p:txBody>
          <a:bodyPr/>
          <a:lstStyle/>
          <a:p>
            <a:pPr algn="r" rtl="1"/>
            <a:r>
              <a:rPr lang="fa-IR" dirty="0" smtClean="0">
                <a:cs typeface="B Titr" panose="00000700000000000000" pitchFamily="2" charset="-78"/>
              </a:rPr>
              <a:t>هولولنز</a:t>
            </a:r>
            <a:endParaRPr lang="en-US" dirty="0">
              <a:cs typeface="B Titr" panose="00000700000000000000" pitchFamily="2" charset="-78"/>
            </a:endParaRPr>
          </a:p>
        </p:txBody>
      </p:sp>
      <p:sp>
        <p:nvSpPr>
          <p:cNvPr id="3" name="Content Placeholder 2"/>
          <p:cNvSpPr>
            <a:spLocks noGrp="1"/>
          </p:cNvSpPr>
          <p:nvPr>
            <p:ph idx="1"/>
          </p:nvPr>
        </p:nvSpPr>
        <p:spPr>
          <a:xfrm>
            <a:off x="1015530" y="1482332"/>
            <a:ext cx="8946541" cy="4647806"/>
          </a:xfrm>
        </p:spPr>
        <p:txBody>
          <a:bodyPr>
            <a:normAutofit/>
          </a:bodyPr>
          <a:lstStyle/>
          <a:p>
            <a:pPr algn="just" rtl="1"/>
            <a:r>
              <a:rPr lang="fa-IR" dirty="0" smtClean="0">
                <a:cs typeface="B Nazanin" panose="00000400000000000000" pitchFamily="2" charset="-78"/>
              </a:rPr>
              <a:t>هولولنز مایکروسافت را در حال حاضر می توان تنها محصول جدی دنیای هولوگرافیک بر بستر عینک تلقی کرد.</a:t>
            </a:r>
          </a:p>
          <a:p>
            <a:pPr algn="just" rtl="1"/>
            <a:r>
              <a:rPr lang="fa-IR" dirty="0">
                <a:cs typeface="B Nazanin" panose="00000400000000000000" pitchFamily="2" charset="-78"/>
              </a:rPr>
              <a:t>د</a:t>
            </a:r>
            <a:r>
              <a:rPr lang="fa-IR" dirty="0" smtClean="0">
                <a:cs typeface="B Nazanin" panose="00000400000000000000" pitchFamily="2" charset="-78"/>
              </a:rPr>
              <a:t>ر </a:t>
            </a:r>
            <a:r>
              <a:rPr lang="fa-IR" dirty="0">
                <a:cs typeface="B Nazanin" panose="00000400000000000000" pitchFamily="2" charset="-78"/>
              </a:rPr>
              <a:t>دالان‌های پنهان شده در زیر مرکز بازدیدکنندگان عمومی شرکت مایکروسافت، آزمایشگاه‌های سری وجود دارند که به سختی چند نفر اجازه ورود به آن‌ها را کسب کرده‌اند. پس از اینکه این افراد به این مرکز می‌رسند دستگاه‌ای از مایکروسافت را مشاهده می‌کنند که در واقع جسورانه‌ترین ساخته بر پایه ویندوز است؛ یک هدست هولوگرافیک. هدفی که برای این دستگاه در خارج از آزمایشگاه تعیین شده بسیار بلند پروازانه است و آن رقابت با پیشرفته‌ترین دستگاه‌های واقعیت مجازی موجود است. </a:t>
            </a:r>
          </a:p>
          <a:p>
            <a:pPr algn="just" rtl="1"/>
            <a:r>
              <a:rPr lang="fa-IR" dirty="0">
                <a:cs typeface="B Nazanin" panose="00000400000000000000" pitchFamily="2" charset="-78"/>
              </a:rPr>
              <a:t>انتظار داریم هولولنز بتواند ویندوز ۱۰ و نرم‌افزار‌های آن را اجرا کند. نرم‌افزار‌هایی که بر روی گوشی، تبلت، پی‌سی و کنسول بازی ایکس‌باکس اجرا می‌شوند و می‌توانند با هدست مخصوص مایکروسافت در راستای خط دید شما به صورت شناور قرار گیرند. با نرم‌افزار‌های هولوگرافیک، مایکروسافت سعی دارد شیوه فکر کردن ما درباره پردازش، بهره‌وری و ارتباطات را تغییر دهد. همانطور که </a:t>
            </a:r>
            <a:r>
              <a:rPr lang="en-US" dirty="0">
                <a:cs typeface="B Nazanin" panose="00000400000000000000" pitchFamily="2" charset="-78"/>
              </a:rPr>
              <a:t>Oculus (</a:t>
            </a:r>
            <a:r>
              <a:rPr lang="fa-IR" dirty="0">
                <a:cs typeface="B Nazanin" panose="00000400000000000000" pitchFamily="2" charset="-78"/>
              </a:rPr>
              <a:t>خریداری شده توسط فیس‌بوک) و گوگل سعی می‌کنند ما را به دنیای واقعیت مجازی وارد کنند، مایکروسافت نیز دوست دارد ما دنیا را تنها با یک هدست قرار گرفته روی چشم خیلی هیجان انگیز و کامل‌تر ببینیم، جایی که اطلاعات درباره هر چیز در جلوی چشم‌های ما در حال حرکت است و تنها وظیفه ما تمرکز بر روی آن‌ها است. </a:t>
            </a:r>
          </a:p>
          <a:p>
            <a:pPr marL="0" indent="0" algn="r" rtl="1">
              <a:buNone/>
            </a:pPr>
            <a:endParaRPr lang="fa-IR" dirty="0" smtClean="0">
              <a:cs typeface="B Nazanin" panose="00000400000000000000" pitchFamily="2" charset="-78"/>
            </a:endParaRPr>
          </a:p>
          <a:p>
            <a:pPr algn="r" rtl="1"/>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85712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0733" y="662750"/>
            <a:ext cx="9414713" cy="5299138"/>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451166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5530" y="1482332"/>
            <a:ext cx="8946541" cy="4647806"/>
          </a:xfrm>
        </p:spPr>
        <p:txBody>
          <a:bodyPr>
            <a:normAutofit/>
          </a:bodyPr>
          <a:lstStyle/>
          <a:p>
            <a:pPr algn="just" rtl="1"/>
            <a:r>
              <a:rPr lang="fa-IR" dirty="0">
                <a:cs typeface="B Nazanin" panose="00000400000000000000" pitchFamily="2" charset="-78"/>
              </a:rPr>
              <a:t>الکس کیپ‌من، رهبر توسعه و ساخت هولولنز، در طول کنفرانس شب چهارشنبه گفت: «ما درباره قرار دادن شما در یک دنیای مجازی صحبت نمی‌کنیم، ما رویایی فراتر از دنیای مجازی، فرای نمایشگر‌ها و فرای پیکسل‌ها را تصور می‌کنیم.» کیپ‌من حدودا از ۷ سال پیش در مایکروسافت مشغول به کار است. زمانی که او ایده دوربین حرکتی کینکت، که یک دستگاه برای انجام بازی‌های ویدیویی با واکنش نسبت به حرکات بدن بازیکن هست را مطرح کرد، کینکت به یکی از دستگاه‌ها با سریع‌ترین میزان فروش در طول تاریخ تکنولوژی تبدیل شد. در طول پنج سال گذشته کیپ‌من بر برداشتن تکنولوژی مورد استفاده در کینکت تمرکز داشته و بالاخره این نوآوری را با دوربین‌های حرکت سنج قدرتمند اما ارزان، کنترل صوتی و  سنسور‌های متعدد به یک عینک‌ مخصوص و فوق‌العاده به نام هولولنز تبدیل کرده است</a:t>
            </a:r>
            <a:r>
              <a:rPr lang="fa-IR" dirty="0" smtClean="0">
                <a:cs typeface="B Nazanin" panose="00000400000000000000" pitchFamily="2" charset="-78"/>
              </a:rPr>
              <a:t>.</a:t>
            </a:r>
          </a:p>
          <a:p>
            <a:pPr algn="just" rtl="1"/>
            <a:r>
              <a:rPr lang="fa-IR" dirty="0">
                <a:cs typeface="B Nazanin" panose="00000400000000000000" pitchFamily="2" charset="-78"/>
              </a:rPr>
              <a:t>مایکروسافت برای تحقق رویا‌های بلندپروازانه خود درباره تکنولوژی واقعیت افزوده دیشب هولولنز را معرفی کرد. زمانی که هدست هولولنز را بر روی چشم‌های خود قرار می‌دهید، تمام تصاویر مقابل شما به شکل سه بعدی شبیه سازی می‌شوند و شما می‌توانید ظاهر و ترتیب همه وسایل دنیای واقعی را که در دور و اطراف شما قرار دارند، تغییر دهید. </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48440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Microsoft </a:t>
            </a:r>
            <a:r>
              <a:rPr lang="en-US" dirty="0" err="1" smtClean="0">
                <a:cs typeface="B Titr" panose="00000700000000000000" pitchFamily="2" charset="-78"/>
              </a:rPr>
              <a:t>Hololens</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87867" y="1535220"/>
            <a:ext cx="7587729" cy="443882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93907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88682" y="1218985"/>
            <a:ext cx="8946541" cy="5196445"/>
          </a:xfrm>
        </p:spPr>
        <p:txBody>
          <a:bodyPr/>
          <a:lstStyle/>
          <a:p>
            <a:pPr algn="just" rtl="1"/>
            <a:r>
              <a:rPr lang="en-US" dirty="0" err="1">
                <a:cs typeface="B Nazanin" panose="00000400000000000000" pitchFamily="2" charset="-78"/>
              </a:rPr>
              <a:t>HoloLens</a:t>
            </a:r>
            <a:r>
              <a:rPr lang="en-US" dirty="0">
                <a:cs typeface="B Nazanin" panose="00000400000000000000" pitchFamily="2" charset="-78"/>
              </a:rPr>
              <a:t> </a:t>
            </a:r>
            <a:r>
              <a:rPr lang="fa-IR" dirty="0">
                <a:cs typeface="B Nazanin" panose="00000400000000000000" pitchFamily="2" charset="-78"/>
              </a:rPr>
              <a:t>از دستورات صوتی نیز پشتیبانی می‌کند، تا محتوا را کپی کند یا یک کلون از شما بسازد. با این حال، هنوز مشخص نیست که چطور مایکروسافت می‌خواهد وعده‌ی مدیر عامل این شرکت در خصوص کاربردی بودن  این دستگاه را در هر دو حوزه‌ی مصرفی و تجاری محقق کند. همچنین قیمت این محصول جالب در مراسم معرفی ناگفته ماند. با اینکه انتظار داریم همزمان با انتشار ویندوز ۱۰ هولولنز به بازار وارد شود اما نادلا در مراسم پرسش پاسخ فقط به این گفته که «محصول به شکلی قیمت گذاری خواهد شد که مصرف کننده عادی هم بتواند آن را تهیه کند»، بسنده کرد. اگر بخواهیم قیمت رقیب‌های این هدست را در نظر بگیریم می‌توانیم به </a:t>
            </a:r>
            <a:r>
              <a:rPr lang="en-US" dirty="0">
                <a:cs typeface="B Nazanin" panose="00000400000000000000" pitchFamily="2" charset="-78"/>
              </a:rPr>
              <a:t>Oculus Rift </a:t>
            </a:r>
            <a:r>
              <a:rPr lang="fa-IR" dirty="0">
                <a:cs typeface="B Nazanin" panose="00000400000000000000" pitchFamily="2" charset="-78"/>
              </a:rPr>
              <a:t>با قیمت ۲۰۰ تا ۴۰۰ دلار و هدست </a:t>
            </a:r>
            <a:r>
              <a:rPr lang="en-US" dirty="0">
                <a:cs typeface="B Nazanin" panose="00000400000000000000" pitchFamily="2" charset="-78"/>
              </a:rPr>
              <a:t>Gear VR </a:t>
            </a:r>
            <a:r>
              <a:rPr lang="fa-IR" dirty="0">
                <a:cs typeface="B Nazanin" panose="00000400000000000000" pitchFamily="2" charset="-78"/>
              </a:rPr>
              <a:t>سامسونگ با قیمت نزدیک به ۳۵۰ دلار اشاره کنیم</a:t>
            </a:r>
            <a:r>
              <a:rPr lang="fa-IR" dirty="0" smtClean="0">
                <a:cs typeface="B Nazanin" panose="00000400000000000000" pitchFamily="2" charset="-78"/>
              </a:rPr>
              <a:t>.</a:t>
            </a:r>
            <a:endParaRPr lang="en-US" dirty="0" smtClean="0">
              <a:cs typeface="B Nazanin" panose="00000400000000000000" pitchFamily="2" charset="-78"/>
            </a:endParaRPr>
          </a:p>
          <a:p>
            <a:pPr algn="just" rtl="1"/>
            <a:r>
              <a:rPr lang="fa-IR" dirty="0">
                <a:cs typeface="B Nazanin" panose="00000400000000000000" pitchFamily="2" charset="-78"/>
              </a:rPr>
              <a:t>هدست واقعیت افزوده مایکروسافت تفاوت‌هایی با </a:t>
            </a:r>
            <a:r>
              <a:rPr lang="en-US" dirty="0">
                <a:cs typeface="B Nazanin" panose="00000400000000000000" pitchFamily="2" charset="-78"/>
              </a:rPr>
              <a:t>Oculus Rift </a:t>
            </a:r>
            <a:r>
              <a:rPr lang="fa-IR" dirty="0">
                <a:cs typeface="B Nazanin" panose="00000400000000000000" pitchFamily="2" charset="-78"/>
              </a:rPr>
              <a:t>دارد و قرار است شما را با خود همراه کند و به یک دنیای کاملا متفاوت می‌برد و احتمالات فراوانی را پیش روی شما به وجود آورد. از فیلم‌های تخیلی سینمایی گرفته تا سریال‌های تلویزیونی، دنیای ورزش و هر سرگرمی دیگری برای شما قابل دسترس و ظاهر شدن است. هولولنز برای میسر کردن این امکانات از تکنولوژی بهره می‌برد که «واقعیت تکمیل شده یا واقعیت افزوده» نام دارد. این تکنولوژی می‌تواند تصاویری را به صورت لایه‌ای بر روی زندگی واقعی و آنچه به صورت واقعی در حال تماشا هستید، تشکیل دهد و به شما اجازه تعامل با آن را بدهد.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008514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538" y="743217"/>
            <a:ext cx="9180643" cy="5731344"/>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635345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5258" y="2279689"/>
            <a:ext cx="8946541" cy="2050909"/>
          </a:xfrm>
        </p:spPr>
        <p:txBody>
          <a:bodyPr>
            <a:normAutofit/>
          </a:bodyPr>
          <a:lstStyle/>
          <a:p>
            <a:pPr marL="0" indent="0" algn="ctr" rtl="1">
              <a:buNone/>
            </a:pPr>
            <a:endParaRPr lang="en-US" sz="4000" dirty="0" smtClean="0">
              <a:cs typeface="B Titr" panose="00000700000000000000" pitchFamily="2" charset="-78"/>
            </a:endParaRPr>
          </a:p>
          <a:p>
            <a:pPr marL="0" indent="0" algn="ctr" rtl="1">
              <a:buNone/>
            </a:pPr>
            <a:r>
              <a:rPr lang="fa-IR" sz="4000" dirty="0" smtClean="0">
                <a:cs typeface="B Titr" panose="00000700000000000000" pitchFamily="2" charset="-78"/>
              </a:rPr>
              <a:t>دستگاه های هولوگرافیک</a:t>
            </a:r>
            <a:endParaRPr lang="en-US" sz="40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01493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Dreamoc</a:t>
            </a:r>
            <a:r>
              <a:rPr lang="en-US" dirty="0"/>
              <a:t> HD3</a:t>
            </a:r>
          </a:p>
        </p:txBody>
      </p:sp>
      <p:pic>
        <p:nvPicPr>
          <p:cNvPr id="4" name="Picture 3"/>
          <p:cNvPicPr>
            <a:picLocks noChangeAspect="1"/>
          </p:cNvPicPr>
          <p:nvPr/>
        </p:nvPicPr>
        <p:blipFill>
          <a:blip r:embed="rId2"/>
          <a:stretch>
            <a:fillRect/>
          </a:stretch>
        </p:blipFill>
        <p:spPr>
          <a:xfrm>
            <a:off x="2320447" y="1438442"/>
            <a:ext cx="6907367" cy="493209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06911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90866"/>
          </a:xfrm>
        </p:spPr>
        <p:txBody>
          <a:bodyPr/>
          <a:lstStyle/>
          <a:p>
            <a:pPr algn="r" rtl="1"/>
            <a:r>
              <a:rPr lang="fa-IR" dirty="0" smtClean="0">
                <a:cs typeface="B Titr" panose="00000700000000000000" pitchFamily="2" charset="-78"/>
              </a:rPr>
              <a:t>واقعیت ترکیبی</a:t>
            </a:r>
            <a:endParaRPr lang="en-US" dirty="0">
              <a:cs typeface="B Titr" panose="00000700000000000000" pitchFamily="2" charset="-78"/>
            </a:endParaRPr>
          </a:p>
        </p:txBody>
      </p:sp>
      <p:sp>
        <p:nvSpPr>
          <p:cNvPr id="3" name="Content Placeholder 2"/>
          <p:cNvSpPr>
            <a:spLocks noGrp="1"/>
          </p:cNvSpPr>
          <p:nvPr>
            <p:ph idx="1"/>
          </p:nvPr>
        </p:nvSpPr>
        <p:spPr>
          <a:xfrm>
            <a:off x="958291" y="1621322"/>
            <a:ext cx="9618257" cy="814640"/>
          </a:xfrm>
        </p:spPr>
        <p:txBody>
          <a:bodyPr/>
          <a:lstStyle/>
          <a:p>
            <a:pPr marL="0" indent="0" algn="just" rtl="1">
              <a:buNone/>
            </a:pPr>
            <a:r>
              <a:rPr lang="fa-IR" b="1" dirty="0">
                <a:cs typeface="B Nazanin" panose="00000400000000000000" pitchFamily="2" charset="-78"/>
              </a:rPr>
              <a:t>ترکیبی از واقعیت افزوده </a:t>
            </a:r>
            <a:r>
              <a:rPr lang="en-US" b="1" dirty="0" smtClean="0">
                <a:cs typeface="B Nazanin" panose="00000400000000000000" pitchFamily="2" charset="-78"/>
              </a:rPr>
              <a:t> Augmented </a:t>
            </a:r>
            <a:r>
              <a:rPr lang="en-US" b="1" dirty="0">
                <a:cs typeface="B Nazanin" panose="00000400000000000000" pitchFamily="2" charset="-78"/>
              </a:rPr>
              <a:t>reality (AR) </a:t>
            </a:r>
            <a:r>
              <a:rPr lang="fa-IR" b="1" dirty="0">
                <a:cs typeface="B Nazanin" panose="00000400000000000000" pitchFamily="2" charset="-78"/>
              </a:rPr>
              <a:t>و واقعیت مجازی </a:t>
            </a:r>
            <a:r>
              <a:rPr lang="en-US" b="1" dirty="0">
                <a:cs typeface="B Nazanin" panose="00000400000000000000" pitchFamily="2" charset="-78"/>
              </a:rPr>
              <a:t>Virtual Reality(VR) </a:t>
            </a:r>
            <a:r>
              <a:rPr lang="fa-IR" b="1" dirty="0">
                <a:cs typeface="B Nazanin" panose="00000400000000000000" pitchFamily="2" charset="-78"/>
              </a:rPr>
              <a:t>با </a:t>
            </a:r>
            <a:r>
              <a:rPr lang="fa-IR" b="1" dirty="0" smtClean="0">
                <a:cs typeface="B Nazanin" panose="00000400000000000000" pitchFamily="2" charset="-78"/>
              </a:rPr>
              <a:t>یکدیگر</a:t>
            </a:r>
            <a:endParaRPr lang="en-US" b="1"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290" y="3300070"/>
            <a:ext cx="5118506" cy="307110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17400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Holus</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61953" y="1269911"/>
            <a:ext cx="7177143" cy="512653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089685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Image Intimacy</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27868" y="1226021"/>
            <a:ext cx="7323447" cy="523103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076533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Gatebox</a:t>
            </a:r>
            <a:r>
              <a:rPr lang="en-US" dirty="0"/>
              <a:t>: Virtual Robot</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43277" y="1284542"/>
            <a:ext cx="7277652" cy="519832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037604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Holho</a:t>
            </a:r>
            <a:r>
              <a:rPr lang="en-US" dirty="0"/>
              <a:t> 4Faces</a:t>
            </a:r>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59465" y="1313802"/>
            <a:ext cx="7103992" cy="5074281"/>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961189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تلفن همراه هولوگرافیک</a:t>
            </a:r>
            <a:endParaRPr lang="en-US" dirty="0">
              <a:cs typeface="B Titr" panose="00000700000000000000" pitchFamily="2" charset="-78"/>
            </a:endParaRPr>
          </a:p>
        </p:txBody>
      </p:sp>
      <p:sp>
        <p:nvSpPr>
          <p:cNvPr id="3" name="Content Placeholder 2"/>
          <p:cNvSpPr>
            <a:spLocks noGrp="1"/>
          </p:cNvSpPr>
          <p:nvPr>
            <p:ph idx="1"/>
          </p:nvPr>
        </p:nvSpPr>
        <p:spPr>
          <a:xfrm>
            <a:off x="1104293" y="1394551"/>
            <a:ext cx="8946541" cy="2775114"/>
          </a:xfrm>
        </p:spPr>
        <p:txBody>
          <a:bodyPr/>
          <a:lstStyle/>
          <a:p>
            <a:pPr algn="just" rtl="1"/>
            <a:r>
              <a:rPr lang="fa-IR" dirty="0">
                <a:cs typeface="B Nazanin" panose="00000400000000000000" pitchFamily="2" charset="-78"/>
              </a:rPr>
              <a:t>تیم تحقیقاتی دانشگاه کوین (</a:t>
            </a:r>
            <a:r>
              <a:rPr lang="en-US" dirty="0">
                <a:cs typeface="B Nazanin" panose="00000400000000000000" pitchFamily="2" charset="-78"/>
              </a:rPr>
              <a:t>Queen's University) </a:t>
            </a:r>
            <a:r>
              <a:rPr lang="fa-IR" dirty="0">
                <a:cs typeface="B Nazanin" panose="00000400000000000000" pitchFamily="2" charset="-78"/>
              </a:rPr>
              <a:t>موفق به ساخت اولین گوشی هوشمند با نام </a:t>
            </a:r>
            <a:r>
              <a:rPr lang="en-US" dirty="0" err="1">
                <a:cs typeface="B Nazanin" panose="00000400000000000000" pitchFamily="2" charset="-78"/>
              </a:rPr>
              <a:t>HoloFlex</a:t>
            </a:r>
            <a:r>
              <a:rPr lang="en-US" dirty="0">
                <a:cs typeface="B Nazanin" panose="00000400000000000000" pitchFamily="2" charset="-78"/>
              </a:rPr>
              <a:t> </a:t>
            </a:r>
            <a:r>
              <a:rPr lang="fa-IR" dirty="0">
                <a:cs typeface="B Nazanin" panose="00000400000000000000" pitchFamily="2" charset="-78"/>
              </a:rPr>
              <a:t>با قابلیت نمایش تصاویر هولوگرافیک شدند. البته کیفیت صفحه‌نمایش این گوشی آنچنان زیاد نیست و رزولوشن ۱۶۰×۱۰۴ آن کیفیتی برابر با کارت‌پستال‌های قدیمی سه‌بعدی دارد. اما این گوشی یک نمونه‌ای اولیه است و همین نمونه‌ی اولیه به کاربر اجازه می‌دهد تا با چرخاندن گوشی در زوایای مختلف، یک تصویر هولوگرافیک سه‌بعدی را به خوبی تماشا کند. این تیم تحقیقاتی با ترکیب یک پنل انعطافپذیر تاچ </a:t>
            </a:r>
            <a:r>
              <a:rPr lang="en-US" dirty="0">
                <a:cs typeface="B Nazanin" panose="00000400000000000000" pitchFamily="2" charset="-78"/>
              </a:rPr>
              <a:t>OLED </a:t>
            </a:r>
            <a:r>
              <a:rPr lang="fa-IR" dirty="0">
                <a:cs typeface="B Nazanin" panose="00000400000000000000" pitchFamily="2" charset="-78"/>
              </a:rPr>
              <a:t>با صفحه‌ای از میکرولنزها که متشکل از ۱۶ هزار لنز چشم ماهی (</a:t>
            </a:r>
            <a:r>
              <a:rPr lang="en-US" dirty="0">
                <a:cs typeface="B Nazanin" panose="00000400000000000000" pitchFamily="2" charset="-78"/>
              </a:rPr>
              <a:t>Fisheye) </a:t>
            </a:r>
            <a:r>
              <a:rPr lang="fa-IR" dirty="0">
                <a:cs typeface="B Nazanin" panose="00000400000000000000" pitchFamily="2" charset="-78"/>
              </a:rPr>
              <a:t>بود، توانستند چنین صفحه‌نمایش خاصی طراحی و تولید کنند. تصاویری که از این صفحه‌نمایش پخش می‌شوند، در بلوک‌های ۱۲ پیکسلی دایره‌ای رندر می‌شوند.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23430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تلویزیون های هولوگرافیک</a:t>
            </a:r>
            <a:endParaRPr lang="en-US" dirty="0">
              <a:cs typeface="B Titr" panose="00000700000000000000" pitchFamily="2" charset="-78"/>
            </a:endParaRPr>
          </a:p>
        </p:txBody>
      </p:sp>
      <p:sp>
        <p:nvSpPr>
          <p:cNvPr id="3" name="Content Placeholder 2"/>
          <p:cNvSpPr>
            <a:spLocks noGrp="1"/>
          </p:cNvSpPr>
          <p:nvPr>
            <p:ph idx="1"/>
          </p:nvPr>
        </p:nvSpPr>
        <p:spPr>
          <a:xfrm>
            <a:off x="1104293" y="1504279"/>
            <a:ext cx="8946541" cy="1107248"/>
          </a:xfrm>
        </p:spPr>
        <p:txBody>
          <a:bodyPr/>
          <a:lstStyle/>
          <a:p>
            <a:pPr algn="just" rtl="1"/>
            <a:r>
              <a:rPr lang="fa-IR" dirty="0" smtClean="0">
                <a:cs typeface="B Nazanin" panose="00000400000000000000" pitchFamily="2" charset="-78"/>
              </a:rPr>
              <a:t>در این حوزه نیز اخیرا پتنت هایی به ثبت رسیده است و با وجود علاقه کمپانی های بزرگ رسانه ای همچون</a:t>
            </a:r>
            <a:r>
              <a:rPr lang="en-US" dirty="0" smtClean="0">
                <a:cs typeface="B Nazanin" panose="00000400000000000000" pitchFamily="2" charset="-78"/>
              </a:rPr>
              <a:t> BBC</a:t>
            </a:r>
            <a:r>
              <a:rPr lang="fa-IR" dirty="0" smtClean="0">
                <a:cs typeface="B Nazanin" panose="00000400000000000000" pitchFamily="2" charset="-78"/>
              </a:rPr>
              <a:t> به این حوزه باید به آینده این زمینه از فناوری امیدوار بود، پتنت بعدی نمونه ای از دستاوردهای سامسونگ در این حوزه است.</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2847" y="2611527"/>
            <a:ext cx="6191250" cy="34766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259295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22768" y="2852928"/>
            <a:ext cx="8946541" cy="899770"/>
          </a:xfrm>
        </p:spPr>
        <p:txBody>
          <a:bodyPr>
            <a:normAutofit/>
          </a:bodyPr>
          <a:lstStyle/>
          <a:p>
            <a:pPr marL="0" indent="0" algn="ctr" rtl="1">
              <a:buNone/>
            </a:pPr>
            <a:r>
              <a:rPr lang="fa-IR" sz="4400" dirty="0" smtClean="0">
                <a:cs typeface="B Titr" panose="00000700000000000000" pitchFamily="2" charset="-78"/>
              </a:rPr>
              <a:t>محتوا</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65698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460033"/>
            <a:ext cx="9404723" cy="827442"/>
          </a:xfrm>
        </p:spPr>
        <p:txBody>
          <a:bodyPr/>
          <a:lstStyle/>
          <a:p>
            <a:pPr algn="r" rtl="1"/>
            <a:r>
              <a:rPr lang="fa-IR" dirty="0" smtClean="0">
                <a:cs typeface="B Titr" panose="00000700000000000000" pitchFamily="2" charset="-78"/>
              </a:rPr>
              <a:t>محتوای واقعیت افزوده</a:t>
            </a:r>
            <a:endParaRPr lang="en-US" dirty="0">
              <a:cs typeface="B Titr" panose="00000700000000000000" pitchFamily="2" charset="-78"/>
            </a:endParaRPr>
          </a:p>
        </p:txBody>
      </p:sp>
      <p:sp>
        <p:nvSpPr>
          <p:cNvPr id="3" name="Content Placeholder 2"/>
          <p:cNvSpPr>
            <a:spLocks noGrp="1"/>
          </p:cNvSpPr>
          <p:nvPr>
            <p:ph idx="1"/>
          </p:nvPr>
        </p:nvSpPr>
        <p:spPr>
          <a:xfrm>
            <a:off x="1103312" y="1504279"/>
            <a:ext cx="8946541" cy="1165770"/>
          </a:xfrm>
        </p:spPr>
        <p:txBody>
          <a:bodyPr/>
          <a:lstStyle/>
          <a:p>
            <a:pPr algn="just" rtl="1"/>
            <a:r>
              <a:rPr lang="fa-IR" dirty="0" smtClean="0">
                <a:cs typeface="B Nazanin" panose="00000400000000000000" pitchFamily="2" charset="-78"/>
              </a:rPr>
              <a:t>محتوای واقعیت افزوده را اگر به صورت ساده بیان کنیم همان محتوای واقعیت مجازی است که بصورت بلادرنگ و آنی بر سطح دلخواه (تشخیص داده شده) رندر می شود و هیچ تفاوتی با محتوای درون بازی یا انیمیشن ندارد و می بایست توسط موتور رندر پایه نرم افزار واقعیت افزوده برای شخص به کار گرفته شود.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63516" y="2670049"/>
            <a:ext cx="7967949" cy="37088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309123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54290"/>
          </a:xfrm>
        </p:spPr>
        <p:txBody>
          <a:bodyPr/>
          <a:lstStyle/>
          <a:p>
            <a:pPr algn="r" rtl="1"/>
            <a:r>
              <a:rPr lang="fa-IR" dirty="0" smtClean="0">
                <a:cs typeface="B Titr" panose="00000700000000000000" pitchFamily="2" charset="-78"/>
              </a:rPr>
              <a:t>محتوای هولوگرافیک</a:t>
            </a:r>
            <a:endParaRPr lang="en-US" dirty="0">
              <a:cs typeface="B Titr" panose="00000700000000000000" pitchFamily="2" charset="-78"/>
            </a:endParaRPr>
          </a:p>
        </p:txBody>
      </p:sp>
      <p:sp>
        <p:nvSpPr>
          <p:cNvPr id="3" name="Content Placeholder 2"/>
          <p:cNvSpPr>
            <a:spLocks noGrp="1"/>
          </p:cNvSpPr>
          <p:nvPr>
            <p:ph idx="1"/>
          </p:nvPr>
        </p:nvSpPr>
        <p:spPr>
          <a:xfrm>
            <a:off x="1103312" y="1379920"/>
            <a:ext cx="8946541" cy="2321571"/>
          </a:xfrm>
        </p:spPr>
        <p:txBody>
          <a:bodyPr/>
          <a:lstStyle/>
          <a:p>
            <a:pPr algn="r" rtl="1"/>
            <a:r>
              <a:rPr lang="fa-IR" dirty="0" smtClean="0">
                <a:cs typeface="B Nazanin" panose="00000400000000000000" pitchFamily="2" charset="-78"/>
              </a:rPr>
              <a:t>در ابتدا باید ببینیم اساس نمایش فایل های هولوگرافیک در نمایشگرها چیست تا سپس به بررسی محتوای آن بپردازیم.</a:t>
            </a:r>
          </a:p>
          <a:p>
            <a:pPr algn="r" rtl="1"/>
            <a:r>
              <a:rPr lang="fa-IR" dirty="0" smtClean="0">
                <a:cs typeface="B Nazanin" panose="00000400000000000000" pitchFamily="2" charset="-78"/>
              </a:rPr>
              <a:t>نمایشگرهای هولوگرافیک در اصل چند تصویر را در یک نقطه منعکس کرده تا در نمایی مشخص یک تصویر ثابت را تشکیل دهند و مخاطب حس کند که با یک حجم سه بعدی روبرو است.</a:t>
            </a:r>
          </a:p>
          <a:p>
            <a:pPr algn="r" rtl="1"/>
            <a:r>
              <a:rPr lang="fa-IR" dirty="0" smtClean="0">
                <a:cs typeface="B Nazanin" panose="00000400000000000000" pitchFamily="2" charset="-78"/>
              </a:rPr>
              <a:t>به همین دلیل ویدئوهای هولوگرافیک بر اساس پایه هرم (</a:t>
            </a:r>
            <a:r>
              <a:rPr lang="en-US" dirty="0" smtClean="0">
                <a:cs typeface="B Nazanin" panose="00000400000000000000" pitchFamily="2" charset="-78"/>
              </a:rPr>
              <a:t>Pyramid</a:t>
            </a:r>
            <a:r>
              <a:rPr lang="fa-IR" dirty="0" smtClean="0">
                <a:cs typeface="B Nazanin" panose="00000400000000000000" pitchFamily="2" charset="-78"/>
              </a:rPr>
              <a:t>) خود که هرم چهار پایه است یا پنج پایه یا ... تعداد ویدئو مشخصی را در خود تکرار می کنند.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960" y="3635655"/>
            <a:ext cx="5325465" cy="299557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326386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3779" y="2389418"/>
            <a:ext cx="8946541" cy="4195481"/>
          </a:xfrm>
        </p:spPr>
        <p:txBody>
          <a:bodyPr>
            <a:normAutofit/>
          </a:bodyPr>
          <a:lstStyle/>
          <a:p>
            <a:pPr marL="0" indent="0" algn="ctr" rtl="1">
              <a:buNone/>
            </a:pPr>
            <a:endParaRPr lang="en-US" sz="4000" dirty="0" smtClean="0">
              <a:cs typeface="B Titr" panose="00000700000000000000" pitchFamily="2" charset="-78"/>
            </a:endParaRPr>
          </a:p>
          <a:p>
            <a:pPr marL="0" indent="0" algn="ctr" rtl="1">
              <a:buNone/>
            </a:pPr>
            <a:r>
              <a:rPr lang="fa-IR" sz="4000" dirty="0" smtClean="0">
                <a:cs typeface="B Titr" panose="00000700000000000000" pitchFamily="2" charset="-78"/>
              </a:rPr>
              <a:t>رابط های نرم افزاری</a:t>
            </a:r>
            <a:endParaRPr lang="en-US" sz="40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92327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هولوگرافیک</a:t>
            </a:r>
            <a:endParaRPr lang="en-US" dirty="0">
              <a:cs typeface="B Titr" panose="00000700000000000000" pitchFamily="2" charset="-78"/>
            </a:endParaRPr>
          </a:p>
        </p:txBody>
      </p:sp>
      <p:sp>
        <p:nvSpPr>
          <p:cNvPr id="3" name="Content Placeholder 2"/>
          <p:cNvSpPr>
            <a:spLocks noGrp="1"/>
          </p:cNvSpPr>
          <p:nvPr>
            <p:ph idx="1"/>
          </p:nvPr>
        </p:nvSpPr>
        <p:spPr>
          <a:xfrm>
            <a:off x="1104293" y="1299453"/>
            <a:ext cx="8946541" cy="1114563"/>
          </a:xfrm>
        </p:spPr>
        <p:txBody>
          <a:bodyPr/>
          <a:lstStyle/>
          <a:p>
            <a:pPr algn="just" rtl="1"/>
            <a:r>
              <a:rPr lang="fa-IR" dirty="0">
                <a:cs typeface="B Nazanin" panose="00000400000000000000" pitchFamily="2" charset="-78"/>
              </a:rPr>
              <a:t> سیستم هولوگرافیک پروجکشن(</a:t>
            </a:r>
            <a:r>
              <a:rPr lang="en-US" dirty="0">
                <a:cs typeface="B Nazanin" panose="00000400000000000000" pitchFamily="2" charset="-78"/>
              </a:rPr>
              <a:t>Holographic Projection) </a:t>
            </a:r>
            <a:r>
              <a:rPr lang="fa-IR" dirty="0" smtClean="0">
                <a:cs typeface="B Nazanin" panose="00000400000000000000" pitchFamily="2" charset="-78"/>
              </a:rPr>
              <a:t>) تصویری </a:t>
            </a:r>
            <a:r>
              <a:rPr lang="fa-IR" dirty="0">
                <a:cs typeface="B Nazanin" panose="00000400000000000000" pitchFamily="2" charset="-78"/>
              </a:rPr>
              <a:t>تمام رنگی با رزولوشن بالا و بدون محدویت مکانی به صورت سه بعدی ارائه می دهد. بینندگان می توانند یک شئ و یا شخص واقعی را روی صحنه ببینند در حالی که با تصویر شئ و شخص مجازی در تعامل هستند.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6699" y="2414016"/>
            <a:ext cx="5381728" cy="396633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8413531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smtClean="0"/>
              <a:t>ARCore</a:t>
            </a:r>
            <a:endParaRPr lang="en-US" b="1" dirty="0"/>
          </a:p>
        </p:txBody>
      </p:sp>
      <p:sp>
        <p:nvSpPr>
          <p:cNvPr id="3" name="Content Placeholder 2"/>
          <p:cNvSpPr>
            <a:spLocks noGrp="1"/>
          </p:cNvSpPr>
          <p:nvPr>
            <p:ph idx="1"/>
          </p:nvPr>
        </p:nvSpPr>
        <p:spPr/>
        <p:txBody>
          <a:bodyPr/>
          <a:lstStyle/>
          <a:p>
            <a:pPr algn="just" rtl="1"/>
            <a:r>
              <a:rPr lang="fa-IR" dirty="0" smtClean="0">
                <a:cs typeface="B Nazanin" panose="00000400000000000000" pitchFamily="2" charset="-78"/>
              </a:rPr>
              <a:t>رابط کاربری گوگل برای پیاده سازی سیستم واقعیت افزوده در قالب سیستم عامل اندروید که در بخش های زیر عرضه می گردد :</a:t>
            </a:r>
          </a:p>
          <a:p>
            <a:pPr algn="just" rtl="1"/>
            <a:r>
              <a:rPr lang="fa-IR" dirty="0" smtClean="0">
                <a:cs typeface="B Nazanin" panose="00000400000000000000" pitchFamily="2" charset="-78"/>
              </a:rPr>
              <a:t> </a:t>
            </a:r>
            <a:r>
              <a:rPr lang="en-US" dirty="0" err="1" smtClean="0">
                <a:cs typeface="B Nazanin" panose="00000400000000000000" pitchFamily="2" charset="-78"/>
              </a:rPr>
              <a:t>arcore</a:t>
            </a:r>
            <a:r>
              <a:rPr lang="en-US" dirty="0" smtClean="0">
                <a:cs typeface="B Nazanin" panose="00000400000000000000" pitchFamily="2" charset="-78"/>
              </a:rPr>
              <a:t>-android-</a:t>
            </a:r>
            <a:r>
              <a:rPr lang="en-US" dirty="0" err="1" smtClean="0">
                <a:cs typeface="B Nazanin" panose="00000400000000000000" pitchFamily="2" charset="-78"/>
              </a:rPr>
              <a:t>sdk</a:t>
            </a:r>
            <a:r>
              <a:rPr lang="fa-IR" dirty="0" smtClean="0">
                <a:cs typeface="B Nazanin" panose="00000400000000000000" pitchFamily="2" charset="-78"/>
              </a:rPr>
              <a:t> </a:t>
            </a:r>
            <a:r>
              <a:rPr lang="en-US" dirty="0" smtClean="0">
                <a:cs typeface="B Nazanin" panose="00000400000000000000" pitchFamily="2" charset="-78"/>
              </a:rPr>
              <a:t>–</a:t>
            </a:r>
            <a:r>
              <a:rPr lang="fa-IR" dirty="0" smtClean="0">
                <a:cs typeface="B Nazanin" panose="00000400000000000000" pitchFamily="2" charset="-78"/>
              </a:rPr>
              <a:t> </a:t>
            </a:r>
            <a:r>
              <a:rPr lang="en-US" dirty="0" smtClean="0">
                <a:cs typeface="B Nazanin" panose="00000400000000000000" pitchFamily="2" charset="-78"/>
              </a:rPr>
              <a:t>Java</a:t>
            </a:r>
            <a:r>
              <a:rPr lang="fa-IR" dirty="0">
                <a:cs typeface="B Nazanin" panose="00000400000000000000" pitchFamily="2" charset="-78"/>
              </a:rPr>
              <a:t>.</a:t>
            </a:r>
            <a:endParaRPr lang="fa-IR" dirty="0" smtClean="0">
              <a:cs typeface="B Nazanin" panose="00000400000000000000" pitchFamily="2" charset="-78"/>
            </a:endParaRPr>
          </a:p>
          <a:p>
            <a:pPr algn="just" rtl="1"/>
            <a:r>
              <a:rPr lang="en-US" dirty="0" err="1" smtClean="0">
                <a:cs typeface="B Nazanin" panose="00000400000000000000" pitchFamily="2" charset="-78"/>
              </a:rPr>
              <a:t>arcore</a:t>
            </a:r>
            <a:r>
              <a:rPr lang="en-US" dirty="0" smtClean="0">
                <a:cs typeface="B Nazanin" panose="00000400000000000000" pitchFamily="2" charset="-78"/>
              </a:rPr>
              <a:t>-unity-</a:t>
            </a:r>
            <a:r>
              <a:rPr lang="en-US" dirty="0" err="1" smtClean="0">
                <a:cs typeface="B Nazanin" panose="00000400000000000000" pitchFamily="2" charset="-78"/>
              </a:rPr>
              <a:t>sdk</a:t>
            </a:r>
            <a:r>
              <a:rPr lang="fa-IR" dirty="0">
                <a:cs typeface="B Nazanin" panose="00000400000000000000" pitchFamily="2" charset="-78"/>
              </a:rPr>
              <a:t> </a:t>
            </a:r>
            <a:r>
              <a:rPr lang="fa-IR" dirty="0" smtClean="0">
                <a:cs typeface="B Nazanin" panose="00000400000000000000" pitchFamily="2" charset="-78"/>
              </a:rPr>
              <a:t>– </a:t>
            </a:r>
            <a:r>
              <a:rPr lang="en-US" dirty="0" smtClean="0">
                <a:cs typeface="B Nazanin" panose="00000400000000000000" pitchFamily="2" charset="-78"/>
              </a:rPr>
              <a:t>C#</a:t>
            </a:r>
            <a:r>
              <a:rPr lang="fa-IR" dirty="0" smtClean="0">
                <a:cs typeface="B Nazanin" panose="00000400000000000000" pitchFamily="2" charset="-78"/>
              </a:rPr>
              <a:t>.</a:t>
            </a:r>
          </a:p>
          <a:p>
            <a:pPr algn="just" rtl="1"/>
            <a:r>
              <a:rPr lang="en-US" dirty="0" err="1" smtClean="0">
                <a:cs typeface="B Nazanin" panose="00000400000000000000" pitchFamily="2" charset="-78"/>
              </a:rPr>
              <a:t>arcore</a:t>
            </a:r>
            <a:r>
              <a:rPr lang="en-US" dirty="0" smtClean="0">
                <a:cs typeface="B Nazanin" panose="00000400000000000000" pitchFamily="2" charset="-78"/>
              </a:rPr>
              <a:t>-unreal-</a:t>
            </a:r>
            <a:r>
              <a:rPr lang="en-US" dirty="0" err="1" smtClean="0">
                <a:cs typeface="B Nazanin" panose="00000400000000000000" pitchFamily="2" charset="-78"/>
              </a:rPr>
              <a:t>sdk</a:t>
            </a:r>
            <a:r>
              <a:rPr lang="fa-IR" dirty="0" smtClean="0">
                <a:cs typeface="B Nazanin" panose="00000400000000000000" pitchFamily="2" charset="-78"/>
              </a:rPr>
              <a:t> – </a:t>
            </a:r>
            <a:r>
              <a:rPr lang="en-US" dirty="0" smtClean="0">
                <a:cs typeface="B Nazanin" panose="00000400000000000000" pitchFamily="2" charset="-78"/>
              </a:rPr>
              <a:t>C++</a:t>
            </a:r>
            <a:r>
              <a:rPr lang="fa-IR" dirty="0" smtClean="0">
                <a:cs typeface="B Nazanin" panose="00000400000000000000" pitchFamily="2" charset="-78"/>
              </a:rPr>
              <a:t>.</a:t>
            </a:r>
            <a:endParaRPr lang="en-US" dirty="0" smtClean="0">
              <a:cs typeface="B Nazanin" panose="00000400000000000000" pitchFamily="2" charset="-78"/>
            </a:endParaRPr>
          </a:p>
          <a:p>
            <a:pPr algn="just" rtl="1"/>
            <a:r>
              <a:rPr lang="en-US" dirty="0" err="1" smtClean="0">
                <a:cs typeface="B Nazanin" panose="00000400000000000000" pitchFamily="2" charset="-78"/>
              </a:rPr>
              <a:t>WebARonARCore</a:t>
            </a:r>
            <a:r>
              <a:rPr lang="fa-IR" dirty="0" smtClean="0">
                <a:cs typeface="B Nazanin" panose="00000400000000000000" pitchFamily="2" charset="-78"/>
              </a:rPr>
              <a:t> : ویژه سیستم کرومیوم.</a:t>
            </a:r>
          </a:p>
          <a:p>
            <a:pPr algn="just" rtl="1"/>
            <a:r>
              <a:rPr lang="en-US" dirty="0" smtClean="0">
                <a:cs typeface="B Nazanin" panose="00000400000000000000" pitchFamily="2" charset="-78"/>
              </a:rPr>
              <a:t>three.ar.js</a:t>
            </a:r>
            <a:r>
              <a:rPr lang="fa-IR" dirty="0" smtClean="0">
                <a:cs typeface="B Nazanin" panose="00000400000000000000" pitchFamily="2" charset="-78"/>
              </a:rPr>
              <a:t> – ویژه واقعیت افزوده تحت وب.</a:t>
            </a:r>
          </a:p>
          <a:p>
            <a:pPr algn="just" rtl="1"/>
            <a:r>
              <a:rPr lang="en-US" dirty="0" err="1" smtClean="0">
                <a:cs typeface="B Nazanin" panose="00000400000000000000" pitchFamily="2" charset="-78"/>
              </a:rPr>
              <a:t>WebARonARKit</a:t>
            </a:r>
            <a:r>
              <a:rPr lang="fa-IR" dirty="0" smtClean="0">
                <a:cs typeface="B Nazanin" panose="00000400000000000000" pitchFamily="2" charset="-78"/>
              </a:rPr>
              <a:t> – ویژه نمونه اپ های آزمایشی </a:t>
            </a:r>
            <a:r>
              <a:rPr lang="en-US" dirty="0" smtClean="0">
                <a:cs typeface="B Nazanin" panose="00000400000000000000" pitchFamily="2" charset="-78"/>
              </a:rPr>
              <a:t>IOS</a:t>
            </a:r>
            <a:r>
              <a:rPr lang="fa-IR" dirty="0" smtClean="0">
                <a:cs typeface="B Nazanin" panose="00000400000000000000" pitchFamily="2" charset="-78"/>
              </a:rPr>
              <a:t>.</a:t>
            </a:r>
            <a:endParaRPr lang="en-US" dirty="0" smtClean="0">
              <a:cs typeface="B Nazanin" panose="00000400000000000000" pitchFamily="2" charset="-78"/>
            </a:endParaRPr>
          </a:p>
          <a:p>
            <a:pPr algn="just" rtl="1"/>
            <a:r>
              <a:rPr lang="en-US" dirty="0" err="1" smtClean="0">
                <a:cs typeface="B Nazanin" panose="00000400000000000000" pitchFamily="2" charset="-78"/>
              </a:rPr>
              <a:t>WebARonTango</a:t>
            </a:r>
            <a:r>
              <a:rPr lang="fa-IR" dirty="0">
                <a:cs typeface="B Nazanin" panose="00000400000000000000" pitchFamily="2" charset="-78"/>
              </a:rPr>
              <a:t> </a:t>
            </a:r>
            <a:r>
              <a:rPr lang="fa-IR" dirty="0" smtClean="0">
                <a:cs typeface="B Nazanin" panose="00000400000000000000" pitchFamily="2" charset="-78"/>
              </a:rPr>
              <a:t>– ویژه پروژه تانگو.</a:t>
            </a:r>
            <a:endParaRPr lang="en-US" dirty="0" smtClean="0">
              <a:cs typeface="B Nazanin" panose="00000400000000000000" pitchFamily="2" charset="-78"/>
            </a:endParaRP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88392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66508"/>
          </a:xfrm>
        </p:spPr>
        <p:txBody>
          <a:bodyPr/>
          <a:lstStyle/>
          <a:p>
            <a:pPr algn="r" rtl="1"/>
            <a:r>
              <a:rPr lang="en-US" b="1" dirty="0"/>
              <a:t>HDAugmentedReality</a:t>
            </a:r>
          </a:p>
        </p:txBody>
      </p:sp>
      <p:sp>
        <p:nvSpPr>
          <p:cNvPr id="3" name="Content Placeholder 2"/>
          <p:cNvSpPr>
            <a:spLocks noGrp="1"/>
          </p:cNvSpPr>
          <p:nvPr>
            <p:ph idx="1"/>
          </p:nvPr>
        </p:nvSpPr>
        <p:spPr>
          <a:xfrm>
            <a:off x="1104293" y="1226301"/>
            <a:ext cx="8946541" cy="551293"/>
          </a:xfrm>
        </p:spPr>
        <p:txBody>
          <a:bodyPr/>
          <a:lstStyle/>
          <a:p>
            <a:pPr algn="r" rtl="1"/>
            <a:r>
              <a:rPr lang="fa-IR" dirty="0" smtClean="0">
                <a:cs typeface="B Nazanin" panose="00000400000000000000" pitchFamily="2" charset="-78"/>
              </a:rPr>
              <a:t>یک رابط برنامه نویسی بر پایه زبان </a:t>
            </a:r>
            <a:r>
              <a:rPr lang="en-US" dirty="0" smtClean="0">
                <a:cs typeface="B Nazanin" panose="00000400000000000000" pitchFamily="2" charset="-78"/>
              </a:rPr>
              <a:t>Swift</a:t>
            </a:r>
            <a:r>
              <a:rPr lang="fa-IR" dirty="0" smtClean="0">
                <a:cs typeface="B Nazanin" panose="00000400000000000000" pitchFamily="2" charset="-78"/>
              </a:rPr>
              <a:t> ویژه سیستم عامل </a:t>
            </a:r>
            <a:r>
              <a:rPr lang="en-US" dirty="0" smtClean="0">
                <a:cs typeface="B Nazanin" panose="00000400000000000000" pitchFamily="2" charset="-78"/>
              </a:rPr>
              <a:t>IOS</a:t>
            </a:r>
            <a:r>
              <a:rPr lang="fa-IR" dirty="0" smtClean="0">
                <a:cs typeface="B Nazanin" panose="00000400000000000000" pitchFamily="2" charset="-78"/>
              </a:rPr>
              <a:t> شرکت اپل</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347" y="1777594"/>
            <a:ext cx="7412431" cy="38297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056953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err="1" smtClean="0"/>
              <a:t>ARToolKit</a:t>
            </a:r>
            <a:endParaRPr lang="en-US" b="1" dirty="0"/>
          </a:p>
        </p:txBody>
      </p:sp>
      <p:sp>
        <p:nvSpPr>
          <p:cNvPr id="3" name="Content Placeholder 2"/>
          <p:cNvSpPr>
            <a:spLocks noGrp="1"/>
          </p:cNvSpPr>
          <p:nvPr>
            <p:ph idx="1"/>
          </p:nvPr>
        </p:nvSpPr>
        <p:spPr>
          <a:xfrm>
            <a:off x="1104293" y="1511593"/>
            <a:ext cx="8946541" cy="4195481"/>
          </a:xfrm>
        </p:spPr>
        <p:txBody>
          <a:bodyPr/>
          <a:lstStyle/>
          <a:p>
            <a:pPr algn="just" rtl="1"/>
            <a:r>
              <a:rPr lang="fa-IR" dirty="0" smtClean="0">
                <a:cs typeface="B Nazanin" panose="00000400000000000000" pitchFamily="2" charset="-78"/>
              </a:rPr>
              <a:t>یکی از پرکاربردترین رابط های برنامه نویسی است که در نرم افزارهای متفاوت مورد استفاده قرار می گیرد و مهمترین مزیت آن را می توان در حوزه </a:t>
            </a:r>
            <a:r>
              <a:rPr lang="en-US" dirty="0" smtClean="0">
                <a:cs typeface="B Nazanin" panose="00000400000000000000" pitchFamily="2" charset="-78"/>
              </a:rPr>
              <a:t>Tracking</a:t>
            </a:r>
            <a:r>
              <a:rPr lang="fa-IR" dirty="0" smtClean="0">
                <a:cs typeface="B Nazanin" panose="00000400000000000000" pitchFamily="2" charset="-78"/>
              </a:rPr>
              <a:t> برشمرد.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78964" y="2202938"/>
            <a:ext cx="2472966" cy="899260"/>
          </a:xfrm>
          <a:prstGeom prst="rect">
            <a:avLst/>
          </a:prstGeom>
        </p:spPr>
      </p:pic>
      <p:sp>
        <p:nvSpPr>
          <p:cNvPr id="5" name="TextBox 4"/>
          <p:cNvSpPr txBox="1"/>
          <p:nvPr/>
        </p:nvSpPr>
        <p:spPr>
          <a:xfrm>
            <a:off x="745899" y="3036339"/>
            <a:ext cx="9304935" cy="3970318"/>
          </a:xfrm>
          <a:prstGeom prst="rect">
            <a:avLst/>
          </a:prstGeom>
          <a:noFill/>
        </p:spPr>
        <p:txBody>
          <a:bodyPr wrap="square" rtlCol="0">
            <a:spAutoFit/>
          </a:bodyPr>
          <a:lstStyle/>
          <a:p>
            <a:r>
              <a:rPr lang="en-US" dirty="0" err="1"/>
              <a:t>ARtoolKIt</a:t>
            </a:r>
            <a:r>
              <a:rPr lang="en-US" dirty="0"/>
              <a:t> is an open source tracking library for augmented reality.</a:t>
            </a:r>
          </a:p>
          <a:p>
            <a:r>
              <a:rPr lang="en-US" b="1" dirty="0"/>
              <a:t>Supported platforms:</a:t>
            </a:r>
            <a:r>
              <a:rPr lang="en-US" dirty="0"/>
              <a:t> Android, </a:t>
            </a:r>
            <a:r>
              <a:rPr lang="en-US" dirty="0" err="1"/>
              <a:t>iOS</a:t>
            </a:r>
            <a:r>
              <a:rPr lang="en-US" dirty="0"/>
              <a:t>, Linux, Windows, Mac OS and Smart Glasses.</a:t>
            </a:r>
          </a:p>
          <a:p>
            <a:r>
              <a:rPr lang="en-US" dirty="0" err="1"/>
              <a:t>ARtoolKit</a:t>
            </a:r>
            <a:r>
              <a:rPr lang="en-US" dirty="0"/>
              <a:t> implements the following functionalities:</a:t>
            </a:r>
          </a:p>
          <a:p>
            <a:r>
              <a:rPr lang="en-US" dirty="0"/>
              <a:t>Single-camera or stereo-camera camera position/orientation tracking.</a:t>
            </a:r>
          </a:p>
          <a:p>
            <a:r>
              <a:rPr lang="en-US" dirty="0"/>
              <a:t>Tracking of simple black squares</a:t>
            </a:r>
          </a:p>
          <a:p>
            <a:r>
              <a:rPr lang="en-US" dirty="0"/>
              <a:t>Tracking of planar images</a:t>
            </a:r>
          </a:p>
          <a:p>
            <a:r>
              <a:rPr lang="en-US" dirty="0"/>
              <a:t>Camera calibration and optical stereo calibration</a:t>
            </a:r>
          </a:p>
          <a:p>
            <a:r>
              <a:rPr lang="en-US" dirty="0"/>
              <a:t>Plugins for Unity and </a:t>
            </a:r>
            <a:r>
              <a:rPr lang="en-US" dirty="0" err="1"/>
              <a:t>OpenSceneGraph</a:t>
            </a:r>
            <a:endParaRPr lang="en-US" dirty="0"/>
          </a:p>
          <a:p>
            <a:r>
              <a:rPr lang="en-US" dirty="0"/>
              <a:t>Optical head-mounted display support</a:t>
            </a:r>
          </a:p>
          <a:p>
            <a:r>
              <a:rPr lang="en-US" dirty="0"/>
              <a:t>Free and open source software</a:t>
            </a:r>
          </a:p>
          <a:p>
            <a:r>
              <a:rPr lang="en-US" dirty="0"/>
              <a:t>Fast enough for real time AR applications</a:t>
            </a:r>
          </a:p>
          <a:p>
            <a:r>
              <a:rPr lang="en-US" dirty="0"/>
              <a:t>Variety of functions makes it difficult to integrate the library and takes more time to explore all options and settings.</a:t>
            </a:r>
          </a:p>
          <a:p>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802816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err="1"/>
              <a:t>Vuforia</a:t>
            </a:r>
            <a:r>
              <a:rPr lang="en-US" b="1" dirty="0"/>
              <a:t/>
            </a:r>
            <a:br>
              <a:rPr lang="en-US" b="1" dirty="0"/>
            </a:br>
            <a:endParaRPr lang="en-US" b="1" dirty="0"/>
          </a:p>
        </p:txBody>
      </p:sp>
      <p:sp>
        <p:nvSpPr>
          <p:cNvPr id="3" name="Content Placeholder 2"/>
          <p:cNvSpPr>
            <a:spLocks noGrp="1"/>
          </p:cNvSpPr>
          <p:nvPr>
            <p:ph idx="1"/>
          </p:nvPr>
        </p:nvSpPr>
        <p:spPr>
          <a:xfrm>
            <a:off x="336499" y="1401865"/>
            <a:ext cx="11572647" cy="887793"/>
          </a:xfrm>
        </p:spPr>
        <p:txBody>
          <a:bodyPr/>
          <a:lstStyle/>
          <a:p>
            <a:pPr algn="just" rtl="1"/>
            <a:r>
              <a:rPr lang="fa-IR" dirty="0" smtClean="0">
                <a:cs typeface="B Nazanin" panose="00000400000000000000" pitchFamily="2" charset="-78"/>
              </a:rPr>
              <a:t>یک رابط برنامه نویسی ویژه واقعیت افزوده بر بستر سیستم عامل های اندروید، </a:t>
            </a:r>
            <a:r>
              <a:rPr lang="en-US" dirty="0" smtClean="0">
                <a:cs typeface="B Nazanin" panose="00000400000000000000" pitchFamily="2" charset="-78"/>
              </a:rPr>
              <a:t>IOS</a:t>
            </a:r>
            <a:r>
              <a:rPr lang="fa-IR" dirty="0" smtClean="0">
                <a:cs typeface="B Nazanin" panose="00000400000000000000" pitchFamily="2" charset="-78"/>
              </a:rPr>
              <a:t> و </a:t>
            </a:r>
            <a:r>
              <a:rPr lang="en-US" dirty="0" smtClean="0">
                <a:cs typeface="B Nazanin" panose="00000400000000000000" pitchFamily="2" charset="-78"/>
              </a:rPr>
              <a:t>UWP</a:t>
            </a:r>
            <a:r>
              <a:rPr lang="fa-IR" dirty="0" smtClean="0">
                <a:cs typeface="B Nazanin" panose="00000400000000000000" pitchFamily="2" charset="-78"/>
              </a:rPr>
              <a:t>.</a:t>
            </a:r>
          </a:p>
          <a:p>
            <a:pPr algn="just" rtl="1"/>
            <a:r>
              <a:rPr lang="fa-IR" dirty="0" smtClean="0">
                <a:cs typeface="B Nazanin" panose="00000400000000000000" pitchFamily="2" charset="-78"/>
              </a:rPr>
              <a:t>سازگار با </a:t>
            </a:r>
            <a:r>
              <a:rPr lang="en-US" dirty="0" smtClean="0">
                <a:cs typeface="B Nazanin" panose="00000400000000000000" pitchFamily="2" charset="-78"/>
              </a:rPr>
              <a:t>Unity Editor</a:t>
            </a:r>
            <a:r>
              <a:rPr lang="fa-IR" dirty="0" smtClean="0">
                <a:cs typeface="B Nazanin" panose="00000400000000000000" pitchFamily="2" charset="-78"/>
              </a:rPr>
              <a:t>. </a:t>
            </a:r>
            <a:endParaRPr lang="en-US" dirty="0">
              <a:cs typeface="B Nazanin" panose="00000400000000000000" pitchFamily="2" charset="-78"/>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5292" y="2589580"/>
            <a:ext cx="5876019" cy="3269895"/>
          </a:xfrm>
          <a:prstGeom prst="rect">
            <a:avLst/>
          </a:prstGeom>
        </p:spPr>
      </p:pic>
      <p:sp>
        <p:nvSpPr>
          <p:cNvPr id="4" name="TextBox 3"/>
          <p:cNvSpPr txBox="1"/>
          <p:nvPr/>
        </p:nvSpPr>
        <p:spPr>
          <a:xfrm>
            <a:off x="6225235" y="2355494"/>
            <a:ext cx="5683911" cy="4401205"/>
          </a:xfrm>
          <a:prstGeom prst="rect">
            <a:avLst/>
          </a:prstGeom>
          <a:noFill/>
        </p:spPr>
        <p:txBody>
          <a:bodyPr wrap="square" rtlCol="0">
            <a:spAutoFit/>
          </a:bodyPr>
          <a:lstStyle/>
          <a:p>
            <a:r>
              <a:rPr lang="en-US" sz="1400" b="1" dirty="0"/>
              <a:t>Supported platforms:</a:t>
            </a:r>
            <a:r>
              <a:rPr lang="en-US" sz="1400" dirty="0"/>
              <a:t> Android, </a:t>
            </a:r>
            <a:r>
              <a:rPr lang="en-US" sz="1400" dirty="0" err="1"/>
              <a:t>iOS</a:t>
            </a:r>
            <a:r>
              <a:rPr lang="en-US" sz="1400" dirty="0"/>
              <a:t>, Smart Glasses.</a:t>
            </a:r>
          </a:p>
          <a:p>
            <a:r>
              <a:rPr lang="en-US" sz="1400" dirty="0"/>
              <a:t>Recently </a:t>
            </a:r>
            <a:r>
              <a:rPr lang="en-US" sz="1400" dirty="0" err="1"/>
              <a:t>Wikitude</a:t>
            </a:r>
            <a:r>
              <a:rPr lang="en-US" sz="1400" dirty="0"/>
              <a:t> released the latest version of powerful SLAM solution for augmented reality apps: </a:t>
            </a:r>
            <a:r>
              <a:rPr lang="en-US" sz="1400" b="1" dirty="0" err="1"/>
              <a:t>Wikitude</a:t>
            </a:r>
            <a:r>
              <a:rPr lang="en-US" sz="1400" b="1" dirty="0"/>
              <a:t> SDK 6.</a:t>
            </a:r>
            <a:endParaRPr lang="en-US" sz="1400" dirty="0"/>
          </a:p>
          <a:p>
            <a:r>
              <a:rPr lang="en-US" sz="1400" b="1" dirty="0" err="1"/>
              <a:t>Wikitude</a:t>
            </a:r>
            <a:r>
              <a:rPr lang="en-US" sz="1400" b="1" dirty="0"/>
              <a:t> SDK 6. implements the following functionalities:</a:t>
            </a:r>
            <a:r>
              <a:rPr lang="en-US" sz="1400" dirty="0"/>
              <a:t> image recognition &amp; tracking(combines top-notch image recognition and tracking), 3D tracking technology (SLAM-based), GEO Data (improved working with geo-referenced data), Cloud recognition (allows to save the image databases in Cloud for identification).</a:t>
            </a:r>
          </a:p>
          <a:p>
            <a:r>
              <a:rPr lang="en-US" sz="1400" b="1" dirty="0" err="1"/>
              <a:t>Wikitude</a:t>
            </a:r>
            <a:r>
              <a:rPr lang="en-US" sz="1400" b="1" dirty="0"/>
              <a:t> SDK 6 provides also the additional features:</a:t>
            </a:r>
            <a:endParaRPr lang="en-US" sz="1400" dirty="0"/>
          </a:p>
          <a:p>
            <a:r>
              <a:rPr lang="en-US" sz="1400" dirty="0"/>
              <a:t>Improved Extended Tracking</a:t>
            </a:r>
          </a:p>
          <a:p>
            <a:r>
              <a:rPr lang="en-US" sz="1400" dirty="0"/>
              <a:t>Advanced camera options</a:t>
            </a:r>
          </a:p>
          <a:p>
            <a:r>
              <a:rPr lang="en-US" sz="1400" dirty="0"/>
              <a:t>Positioning</a:t>
            </a:r>
          </a:p>
          <a:p>
            <a:r>
              <a:rPr lang="en-US" sz="1400" dirty="0" err="1"/>
              <a:t>Wikitude</a:t>
            </a:r>
            <a:r>
              <a:rPr lang="en-US" sz="1400" dirty="0"/>
              <a:t> offers the opportunity to try the free trial version with watermark and the full power of the platform. The cost of the </a:t>
            </a:r>
            <a:r>
              <a:rPr lang="en-US" sz="1400" b="1" dirty="0" err="1"/>
              <a:t>Wikitude</a:t>
            </a:r>
            <a:r>
              <a:rPr lang="en-US" sz="1400" b="1" dirty="0"/>
              <a:t> SDK 6</a:t>
            </a:r>
            <a:r>
              <a:rPr lang="en-US" sz="1400" dirty="0"/>
              <a:t> starts from 1990€.</a:t>
            </a:r>
          </a:p>
          <a:p>
            <a:r>
              <a:rPr lang="en-US" sz="1400" dirty="0"/>
              <a:t>Unity plugin provides tools to create a database of images and 3D objects. It does not work with the Unity Editor, which complicates the augmented reality development process.</a:t>
            </a:r>
          </a:p>
          <a:p>
            <a:endParaRPr lang="en-US" sz="14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44365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err="1" smtClean="0"/>
              <a:t>EasyAR</a:t>
            </a:r>
            <a:r>
              <a:rPr lang="en-US" b="1" dirty="0"/>
              <a:t/>
            </a:r>
            <a:br>
              <a:rPr lang="en-US" b="1" dirty="0"/>
            </a:br>
            <a:endParaRPr lang="en-US" b="1" dirty="0"/>
          </a:p>
        </p:txBody>
      </p:sp>
      <p:sp>
        <p:nvSpPr>
          <p:cNvPr id="3" name="Content Placeholder 2"/>
          <p:cNvSpPr>
            <a:spLocks noGrp="1"/>
          </p:cNvSpPr>
          <p:nvPr>
            <p:ph idx="1"/>
          </p:nvPr>
        </p:nvSpPr>
        <p:spPr>
          <a:xfrm>
            <a:off x="177089" y="1401865"/>
            <a:ext cx="11658905" cy="873161"/>
          </a:xfrm>
        </p:spPr>
        <p:txBody>
          <a:bodyPr/>
          <a:lstStyle/>
          <a:p>
            <a:pPr algn="just" rtl="1"/>
            <a:r>
              <a:rPr lang="fa-IR" dirty="0" smtClean="0">
                <a:cs typeface="B Nazanin" panose="00000400000000000000" pitchFamily="2" charset="-78"/>
              </a:rPr>
              <a:t>یک رابط برنامه نویسی معادل و موازی </a:t>
            </a:r>
            <a:r>
              <a:rPr lang="en-US" dirty="0" err="1" smtClean="0">
                <a:cs typeface="B Nazanin" panose="00000400000000000000" pitchFamily="2" charset="-78"/>
              </a:rPr>
              <a:t>Vuforia</a:t>
            </a:r>
            <a:r>
              <a:rPr lang="fa-IR" dirty="0" smtClean="0">
                <a:cs typeface="B Nazanin" panose="00000400000000000000" pitchFamily="2" charset="-78"/>
              </a:rPr>
              <a:t> است و آن را می توان در سیستم عامل های : اندروید، </a:t>
            </a:r>
            <a:r>
              <a:rPr lang="en-US" dirty="0" smtClean="0">
                <a:cs typeface="B Nazanin" panose="00000400000000000000" pitchFamily="2" charset="-78"/>
              </a:rPr>
              <a:t>IOS</a:t>
            </a:r>
            <a:r>
              <a:rPr lang="fa-IR" dirty="0" smtClean="0">
                <a:cs typeface="B Nazanin" panose="00000400000000000000" pitchFamily="2" charset="-78"/>
              </a:rPr>
              <a:t> ، ویندوز و مک مشاهده کرد و این رابط نیز از </a:t>
            </a:r>
            <a:r>
              <a:rPr lang="en-US" dirty="0" smtClean="0">
                <a:cs typeface="B Nazanin" panose="00000400000000000000" pitchFamily="2" charset="-78"/>
              </a:rPr>
              <a:t>Unity Editor</a:t>
            </a:r>
            <a:r>
              <a:rPr lang="fa-IR" dirty="0" smtClean="0">
                <a:cs typeface="B Nazanin" panose="00000400000000000000" pitchFamily="2" charset="-78"/>
              </a:rPr>
              <a:t> پشتیبانی می کند.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7089" y="2223821"/>
            <a:ext cx="6684569" cy="4456379"/>
          </a:xfrm>
          <a:prstGeom prst="rect">
            <a:avLst/>
          </a:prstGeom>
        </p:spPr>
      </p:pic>
      <p:sp>
        <p:nvSpPr>
          <p:cNvPr id="5" name="TextBox 4"/>
          <p:cNvSpPr txBox="1"/>
          <p:nvPr/>
        </p:nvSpPr>
        <p:spPr>
          <a:xfrm>
            <a:off x="7029907" y="2275026"/>
            <a:ext cx="4806087" cy="4524315"/>
          </a:xfrm>
          <a:prstGeom prst="rect">
            <a:avLst/>
          </a:prstGeom>
          <a:noFill/>
        </p:spPr>
        <p:txBody>
          <a:bodyPr wrap="square" rtlCol="0">
            <a:spAutoFit/>
          </a:bodyPr>
          <a:lstStyle/>
          <a:p>
            <a:r>
              <a:rPr lang="en-US" sz="1600" dirty="0"/>
              <a:t>EasyAR is a free and easy to use alternative to </a:t>
            </a:r>
            <a:r>
              <a:rPr lang="en-US" sz="1600" dirty="0" err="1"/>
              <a:t>Vuforia</a:t>
            </a:r>
            <a:r>
              <a:rPr lang="en-US" sz="1600" dirty="0"/>
              <a:t>.</a:t>
            </a:r>
          </a:p>
          <a:p>
            <a:r>
              <a:rPr lang="en-US" sz="1600" dirty="0" smtClean="0"/>
              <a:t>Supported </a:t>
            </a:r>
            <a:r>
              <a:rPr lang="en-US" sz="1600" dirty="0"/>
              <a:t>platforms: Android, </a:t>
            </a:r>
            <a:r>
              <a:rPr lang="en-US" sz="1600" dirty="0" err="1"/>
              <a:t>iOS</a:t>
            </a:r>
            <a:r>
              <a:rPr lang="en-US" sz="1600" dirty="0"/>
              <a:t>, UWP, Windows, Mac and Unity Editor.</a:t>
            </a:r>
          </a:p>
          <a:p>
            <a:r>
              <a:rPr lang="en-US" sz="1600" dirty="0" smtClean="0"/>
              <a:t>The </a:t>
            </a:r>
            <a:r>
              <a:rPr lang="en-US" sz="1600" dirty="0"/>
              <a:t>latest version of EasyAR (1.3.1) supports the image recognition only. Version 2.0 will include the following features:</a:t>
            </a:r>
          </a:p>
          <a:p>
            <a:r>
              <a:rPr lang="en-US" sz="1600" dirty="0" smtClean="0"/>
              <a:t>3D </a:t>
            </a:r>
            <a:r>
              <a:rPr lang="en-US" sz="1600" dirty="0"/>
              <a:t>Object Recognition</a:t>
            </a:r>
          </a:p>
          <a:p>
            <a:r>
              <a:rPr lang="en-US" sz="1600" dirty="0"/>
              <a:t>Environment perception</a:t>
            </a:r>
          </a:p>
          <a:p>
            <a:r>
              <a:rPr lang="en-US" sz="1600" dirty="0"/>
              <a:t>Cloud Recognition</a:t>
            </a:r>
          </a:p>
          <a:p>
            <a:r>
              <a:rPr lang="en-US" sz="1600" dirty="0"/>
              <a:t>Smart Glass Solution</a:t>
            </a:r>
          </a:p>
          <a:p>
            <a:r>
              <a:rPr lang="en-US" sz="1600" dirty="0"/>
              <a:t>App Cloud Packaging</a:t>
            </a:r>
          </a:p>
          <a:p>
            <a:r>
              <a:rPr lang="en-US" sz="1600" dirty="0"/>
              <a:t>The library is completely free. To start your work with EasyAR, you only need to register the account and to generate the plugin’s key of your Bundle ID. EasyAR is quite easy to integrate. Documentation and examples are intuitively understandable.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52000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err="1"/>
              <a:t>Wikitude</a:t>
            </a:r>
            <a:r>
              <a:rPr lang="en-US" b="1" dirty="0"/>
              <a:t/>
            </a:r>
            <a:br>
              <a:rPr lang="en-US" b="1" dirty="0"/>
            </a:br>
            <a:endParaRPr lang="en-US" b="1" dirty="0"/>
          </a:p>
        </p:txBody>
      </p:sp>
      <p:sp>
        <p:nvSpPr>
          <p:cNvPr id="3" name="Content Placeholder 2"/>
          <p:cNvSpPr>
            <a:spLocks noGrp="1"/>
          </p:cNvSpPr>
          <p:nvPr>
            <p:ph idx="1"/>
          </p:nvPr>
        </p:nvSpPr>
        <p:spPr>
          <a:xfrm>
            <a:off x="1104293" y="1401865"/>
            <a:ext cx="8946541" cy="938999"/>
          </a:xfrm>
        </p:spPr>
        <p:txBody>
          <a:bodyPr/>
          <a:lstStyle/>
          <a:p>
            <a:pPr algn="just" rtl="1"/>
            <a:r>
              <a:rPr lang="fa-IR" dirty="0" smtClean="0">
                <a:cs typeface="B Nazanin" panose="00000400000000000000" pitchFamily="2" charset="-78"/>
              </a:rPr>
              <a:t>یک </a:t>
            </a:r>
            <a:r>
              <a:rPr lang="en-US" dirty="0" smtClean="0">
                <a:cs typeface="B Nazanin" panose="00000400000000000000" pitchFamily="2" charset="-78"/>
              </a:rPr>
              <a:t>SDK</a:t>
            </a:r>
            <a:r>
              <a:rPr lang="fa-IR" dirty="0" smtClean="0">
                <a:cs typeface="B Nazanin" panose="00000400000000000000" pitchFamily="2" charset="-78"/>
              </a:rPr>
              <a:t> ویژه واقعیت افزوده با پشتیبانی از انواع سیستم عامل ها و قابلیت هایی همچون سازگاری با داده های زمین شناسی، ترکینگ و ...</a:t>
            </a:r>
            <a:endParaRPr lang="en-US" dirty="0">
              <a:cs typeface="B Nazanin" panose="00000400000000000000" pitchFamily="2" charset="-78"/>
            </a:endParaRPr>
          </a:p>
        </p:txBody>
      </p:sp>
      <p:sp>
        <p:nvSpPr>
          <p:cNvPr id="7" name="TextBox 6"/>
          <p:cNvSpPr txBox="1"/>
          <p:nvPr/>
        </p:nvSpPr>
        <p:spPr>
          <a:xfrm>
            <a:off x="1009497" y="2026311"/>
            <a:ext cx="8822131" cy="5078313"/>
          </a:xfrm>
          <a:prstGeom prst="rect">
            <a:avLst/>
          </a:prstGeom>
          <a:noFill/>
        </p:spPr>
        <p:txBody>
          <a:bodyPr wrap="square" rtlCol="0">
            <a:spAutoFit/>
          </a:bodyPr>
          <a:lstStyle/>
          <a:p>
            <a:r>
              <a:rPr lang="en-US" b="1" dirty="0"/>
              <a:t>Supported platforms:</a:t>
            </a:r>
            <a:r>
              <a:rPr lang="en-US" dirty="0"/>
              <a:t> Android, </a:t>
            </a:r>
            <a:r>
              <a:rPr lang="en-US" dirty="0" err="1"/>
              <a:t>iOS</a:t>
            </a:r>
            <a:r>
              <a:rPr lang="en-US" dirty="0"/>
              <a:t>, Smart Glasses.</a:t>
            </a:r>
          </a:p>
          <a:p>
            <a:r>
              <a:rPr lang="en-US" dirty="0"/>
              <a:t>Recently </a:t>
            </a:r>
            <a:r>
              <a:rPr lang="en-US" dirty="0" err="1"/>
              <a:t>Wikitude</a:t>
            </a:r>
            <a:r>
              <a:rPr lang="en-US" dirty="0"/>
              <a:t> released the latest version of powerful SLAM solution for augmented reality apps: </a:t>
            </a:r>
            <a:r>
              <a:rPr lang="en-US" b="1" dirty="0" err="1"/>
              <a:t>Wikitude</a:t>
            </a:r>
            <a:r>
              <a:rPr lang="en-US" b="1" dirty="0"/>
              <a:t> SDK 6.</a:t>
            </a:r>
            <a:endParaRPr lang="en-US" dirty="0"/>
          </a:p>
          <a:p>
            <a:r>
              <a:rPr lang="en-US" b="1" dirty="0" err="1"/>
              <a:t>Wikitude</a:t>
            </a:r>
            <a:r>
              <a:rPr lang="en-US" b="1" dirty="0"/>
              <a:t> SDK 6. implements the following functionalities:</a:t>
            </a:r>
            <a:r>
              <a:rPr lang="en-US" dirty="0"/>
              <a:t> image recognition &amp; tracking(combines top-notch image recognition and tracking), 3D tracking technology (SLAM-based), GEO Data (improved working with geo-referenced data), Cloud recognition (allows to save the image databases in Cloud for identification).</a:t>
            </a:r>
          </a:p>
          <a:p>
            <a:r>
              <a:rPr lang="en-US" b="1" dirty="0" err="1"/>
              <a:t>Wikitude</a:t>
            </a:r>
            <a:r>
              <a:rPr lang="en-US" b="1" dirty="0"/>
              <a:t> SDK 6 provides also the additional features:</a:t>
            </a:r>
            <a:endParaRPr lang="en-US" dirty="0"/>
          </a:p>
          <a:p>
            <a:r>
              <a:rPr lang="en-US" dirty="0"/>
              <a:t>Improved Extended Tracking</a:t>
            </a:r>
          </a:p>
          <a:p>
            <a:r>
              <a:rPr lang="en-US" dirty="0"/>
              <a:t>Advanced camera options</a:t>
            </a:r>
          </a:p>
          <a:p>
            <a:r>
              <a:rPr lang="en-US" dirty="0"/>
              <a:t>Positioning</a:t>
            </a:r>
          </a:p>
          <a:p>
            <a:r>
              <a:rPr lang="en-US" dirty="0" err="1"/>
              <a:t>Wikitude</a:t>
            </a:r>
            <a:r>
              <a:rPr lang="en-US" dirty="0"/>
              <a:t> offers the opportunity to try the free trial version with watermark and the full power of the platform. The cost of the </a:t>
            </a:r>
            <a:r>
              <a:rPr lang="en-US" b="1" dirty="0" err="1"/>
              <a:t>Wikitude</a:t>
            </a:r>
            <a:r>
              <a:rPr lang="en-US" b="1" dirty="0"/>
              <a:t> SDK 6</a:t>
            </a:r>
            <a:r>
              <a:rPr lang="en-US" dirty="0"/>
              <a:t> starts from 1990€.</a:t>
            </a:r>
          </a:p>
          <a:p>
            <a:r>
              <a:rPr lang="en-US" dirty="0"/>
              <a:t>Unity plugin provides tools to create a database of images and 3D objects. It does not work with the Unity Editor, which complicates the augmented reality development process.</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12745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err="1"/>
              <a:t>Kudan</a:t>
            </a:r>
            <a:endParaRPr lang="en-US" b="1" dirty="0"/>
          </a:p>
        </p:txBody>
      </p:sp>
      <p:sp>
        <p:nvSpPr>
          <p:cNvPr id="3" name="Content Placeholder 2"/>
          <p:cNvSpPr>
            <a:spLocks noGrp="1"/>
          </p:cNvSpPr>
          <p:nvPr>
            <p:ph idx="1"/>
          </p:nvPr>
        </p:nvSpPr>
        <p:spPr>
          <a:xfrm>
            <a:off x="646110" y="1332542"/>
            <a:ext cx="9404723" cy="466997"/>
          </a:xfrm>
        </p:spPr>
        <p:txBody>
          <a:bodyPr/>
          <a:lstStyle/>
          <a:p>
            <a:pPr algn="r" rtl="1"/>
            <a:r>
              <a:rPr lang="fa-IR" dirty="0" smtClean="0">
                <a:cs typeface="B Nazanin" panose="00000400000000000000" pitchFamily="2" charset="-78"/>
              </a:rPr>
              <a:t>یک رابط برنامه نویسی ویژه توسعه نرم افزارهای واقعیت افزوده مخصوص موبایل.</a:t>
            </a:r>
            <a:endParaRPr lang="en-US" dirty="0">
              <a:cs typeface="B Nazanin" panose="00000400000000000000" pitchFamily="2" charset="-78"/>
            </a:endParaRPr>
          </a:p>
        </p:txBody>
      </p:sp>
      <p:sp>
        <p:nvSpPr>
          <p:cNvPr id="4" name="TextBox 3"/>
          <p:cNvSpPr txBox="1"/>
          <p:nvPr/>
        </p:nvSpPr>
        <p:spPr>
          <a:xfrm>
            <a:off x="534010" y="1945843"/>
            <a:ext cx="9516823" cy="3416320"/>
          </a:xfrm>
          <a:prstGeom prst="rect">
            <a:avLst/>
          </a:prstGeom>
          <a:noFill/>
        </p:spPr>
        <p:txBody>
          <a:bodyPr wrap="square" rtlCol="0">
            <a:spAutoFit/>
          </a:bodyPr>
          <a:lstStyle/>
          <a:p>
            <a:r>
              <a:rPr lang="en-US" dirty="0"/>
              <a:t>According to reviews and comparisons of efficiency, </a:t>
            </a:r>
            <a:r>
              <a:rPr lang="en-US" dirty="0" err="1"/>
              <a:t>Kudan</a:t>
            </a:r>
            <a:r>
              <a:rPr lang="en-US" dirty="0"/>
              <a:t> is the main rival of </a:t>
            </a:r>
            <a:r>
              <a:rPr lang="en-US" dirty="0" err="1"/>
              <a:t>Vuforia</a:t>
            </a:r>
            <a:r>
              <a:rPr lang="en-US" dirty="0"/>
              <a:t> and make augmented reality development very easy.</a:t>
            </a:r>
          </a:p>
          <a:p>
            <a:r>
              <a:rPr lang="en-US" b="1" dirty="0"/>
              <a:t>Supported platforms:</a:t>
            </a:r>
            <a:r>
              <a:rPr lang="en-US" dirty="0"/>
              <a:t> Android, </a:t>
            </a:r>
            <a:r>
              <a:rPr lang="en-US" dirty="0" err="1"/>
              <a:t>iOS</a:t>
            </a:r>
            <a:r>
              <a:rPr lang="en-US" dirty="0"/>
              <a:t>.</a:t>
            </a:r>
          </a:p>
          <a:p>
            <a:r>
              <a:rPr lang="en-US" dirty="0"/>
              <a:t>Using the SLAM technology </a:t>
            </a:r>
            <a:r>
              <a:rPr lang="en-US" dirty="0" err="1"/>
              <a:t>Kudan</a:t>
            </a:r>
            <a:r>
              <a:rPr lang="en-US" dirty="0"/>
              <a:t> allows to recognize the simple images and 3D objects and provides easy generation of the database in the Unity Editor. </a:t>
            </a:r>
            <a:r>
              <a:rPr lang="en-US" dirty="0" err="1"/>
              <a:t>Kudan</a:t>
            </a:r>
            <a:r>
              <a:rPr lang="en-US" dirty="0"/>
              <a:t> also has some disadvantages: Crash Editor (sometimes it is the main reason of apps crashing on devices). There are also the difficulties with the test license key installation (not always picks up the key).</a:t>
            </a:r>
          </a:p>
          <a:p>
            <a:r>
              <a:rPr lang="en-US" dirty="0"/>
              <a:t>The free version is only for application testing. The cost of a license is 1230 $. The </a:t>
            </a:r>
            <a:r>
              <a:rPr lang="en-US" dirty="0" err="1"/>
              <a:t>Kudan</a:t>
            </a:r>
            <a:r>
              <a:rPr lang="en-US" dirty="0"/>
              <a:t> is simple to integrate, but on the other side, the problems with Unity Editor complicate the development process</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396287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err="1"/>
              <a:t>Maxst</a:t>
            </a:r>
            <a:endParaRPr lang="en-US" b="1" dirty="0"/>
          </a:p>
        </p:txBody>
      </p:sp>
      <p:sp>
        <p:nvSpPr>
          <p:cNvPr id="3" name="Content Placeholder 2"/>
          <p:cNvSpPr>
            <a:spLocks noGrp="1"/>
          </p:cNvSpPr>
          <p:nvPr>
            <p:ph idx="1"/>
          </p:nvPr>
        </p:nvSpPr>
        <p:spPr>
          <a:xfrm>
            <a:off x="1103312" y="1350660"/>
            <a:ext cx="8946541" cy="741488"/>
          </a:xfrm>
        </p:spPr>
        <p:txBody>
          <a:bodyPr/>
          <a:lstStyle/>
          <a:p>
            <a:pPr algn="just" rtl="1"/>
            <a:r>
              <a:rPr lang="fa-IR" dirty="0" smtClean="0">
                <a:cs typeface="B Nazanin" panose="00000400000000000000" pitchFamily="2" charset="-78"/>
              </a:rPr>
              <a:t>یک رابط برنامه نویسی </a:t>
            </a:r>
            <a:r>
              <a:rPr lang="en-US" dirty="0" smtClean="0">
                <a:cs typeface="B Nazanin" panose="00000400000000000000" pitchFamily="2" charset="-78"/>
              </a:rPr>
              <a:t>32</a:t>
            </a:r>
            <a:r>
              <a:rPr lang="fa-IR" dirty="0">
                <a:cs typeface="B Nazanin" panose="00000400000000000000" pitchFamily="2" charset="-78"/>
              </a:rPr>
              <a:t> </a:t>
            </a:r>
            <a:r>
              <a:rPr lang="fa-IR" dirty="0" smtClean="0">
                <a:cs typeface="B Nazanin" panose="00000400000000000000" pitchFamily="2" charset="-78"/>
              </a:rPr>
              <a:t>بیتی واقعیت افزوده ویژه پلتفرم های گوناگون از جمله : ویندوز، اندروید، مک و ... با قابلیت به کارگیری در موتور بازی سازی یونیتی.</a:t>
            </a:r>
          </a:p>
          <a:p>
            <a:pPr marL="0" indent="0" algn="just" rtl="1">
              <a:buNone/>
            </a:pPr>
            <a:endParaRPr lang="fa-IR" dirty="0" smtClean="0">
              <a:cs typeface="B Nazanin" panose="00000400000000000000" pitchFamily="2" charset="-78"/>
            </a:endParaRPr>
          </a:p>
        </p:txBody>
      </p:sp>
      <p:sp>
        <p:nvSpPr>
          <p:cNvPr id="4" name="TextBox 3"/>
          <p:cNvSpPr txBox="1"/>
          <p:nvPr/>
        </p:nvSpPr>
        <p:spPr>
          <a:xfrm>
            <a:off x="1103312" y="2223821"/>
            <a:ext cx="9006294" cy="2585323"/>
          </a:xfrm>
          <a:prstGeom prst="rect">
            <a:avLst/>
          </a:prstGeom>
          <a:noFill/>
        </p:spPr>
        <p:txBody>
          <a:bodyPr wrap="square" rtlCol="0">
            <a:spAutoFit/>
          </a:bodyPr>
          <a:lstStyle/>
          <a:p>
            <a:r>
              <a:rPr lang="en-US" b="1" dirty="0"/>
              <a:t>Supported platforms:</a:t>
            </a:r>
            <a:r>
              <a:rPr lang="en-US" dirty="0"/>
              <a:t> Android, </a:t>
            </a:r>
            <a:r>
              <a:rPr lang="en-US" dirty="0" err="1"/>
              <a:t>iOS</a:t>
            </a:r>
            <a:r>
              <a:rPr lang="en-US" dirty="0"/>
              <a:t>, Windows, Mac OS.</a:t>
            </a:r>
          </a:p>
          <a:p>
            <a:pPr algn="just"/>
            <a:r>
              <a:rPr lang="en-US" dirty="0" err="1"/>
              <a:t>Maxst</a:t>
            </a:r>
            <a:r>
              <a:rPr lang="en-US" dirty="0"/>
              <a:t> offers two different tools for image and environments recognition. The generation of a database is online via Tracking Manager. To scan 3D objects are used applications for Android and IOS. In Unity Editor </a:t>
            </a:r>
            <a:r>
              <a:rPr lang="en-US" dirty="0" err="1"/>
              <a:t>Maxst</a:t>
            </a:r>
            <a:r>
              <a:rPr lang="en-US" dirty="0"/>
              <a:t> only works with the 32-bit version.</a:t>
            </a:r>
          </a:p>
          <a:p>
            <a:pPr algn="just"/>
            <a:r>
              <a:rPr lang="en-US" dirty="0"/>
              <a:t>The free version differs from paid only by a watermark. PRO version cost 999$. The library is very easy to use and in integration. The official website has full and easy to understand documentation</a:t>
            </a:r>
          </a:p>
          <a:p>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071806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err="1"/>
              <a:t>Xzimg</a:t>
            </a:r>
            <a:endParaRPr lang="en-US" b="1" dirty="0"/>
          </a:p>
        </p:txBody>
      </p:sp>
      <p:sp>
        <p:nvSpPr>
          <p:cNvPr id="3" name="Content Placeholder 2"/>
          <p:cNvSpPr>
            <a:spLocks noGrp="1"/>
          </p:cNvSpPr>
          <p:nvPr>
            <p:ph idx="1"/>
          </p:nvPr>
        </p:nvSpPr>
        <p:spPr>
          <a:xfrm>
            <a:off x="204602" y="1226135"/>
            <a:ext cx="5969426" cy="5079567"/>
          </a:xfrm>
        </p:spPr>
        <p:txBody>
          <a:bodyPr>
            <a:normAutofit fontScale="92500" lnSpcReduction="20000"/>
          </a:bodyPr>
          <a:lstStyle/>
          <a:p>
            <a:r>
              <a:rPr lang="en-US" dirty="0" err="1"/>
              <a:t>Xzimg</a:t>
            </a:r>
            <a:r>
              <a:rPr lang="en-US" dirty="0"/>
              <a:t> provides three products to work with AR based applications</a:t>
            </a:r>
            <a:r>
              <a:rPr lang="en-US" dirty="0" smtClean="0"/>
              <a:t>:</a:t>
            </a:r>
            <a:endParaRPr lang="en-US" dirty="0"/>
          </a:p>
          <a:p>
            <a:r>
              <a:rPr lang="en-US" dirty="0"/>
              <a:t>Augmented Face recognizes and tracks faces with Unity</a:t>
            </a:r>
          </a:p>
          <a:p>
            <a:r>
              <a:rPr lang="en-US" dirty="0"/>
              <a:t>Augmented Vision recognizes and tracks planar images with Unity</a:t>
            </a:r>
          </a:p>
          <a:p>
            <a:r>
              <a:rPr lang="en-US" dirty="0"/>
              <a:t>Magic Face is for face replacement and make-up applications</a:t>
            </a:r>
          </a:p>
          <a:p>
            <a:r>
              <a:rPr lang="en-US" dirty="0"/>
              <a:t>Supported platforms: PC, Android, </a:t>
            </a:r>
            <a:r>
              <a:rPr lang="en-US" dirty="0" err="1"/>
              <a:t>iOS</a:t>
            </a:r>
            <a:r>
              <a:rPr lang="en-US" dirty="0"/>
              <a:t>, Windows, </a:t>
            </a:r>
            <a:r>
              <a:rPr lang="en-US" dirty="0" err="1"/>
              <a:t>WebGL</a:t>
            </a:r>
            <a:r>
              <a:rPr lang="en-US" dirty="0" smtClean="0"/>
              <a:t>.</a:t>
            </a:r>
            <a:endParaRPr lang="en-US" dirty="0"/>
          </a:p>
          <a:p>
            <a:pPr algn="just"/>
            <a:r>
              <a:rPr lang="en-US" dirty="0" err="1"/>
              <a:t>Xzimg</a:t>
            </a:r>
            <a:r>
              <a:rPr lang="en-US" dirty="0"/>
              <a:t> allows the </a:t>
            </a:r>
            <a:r>
              <a:rPr lang="en-US" dirty="0" err="1"/>
              <a:t>recognizion</a:t>
            </a:r>
            <a:r>
              <a:rPr lang="en-US" dirty="0"/>
              <a:t> of simple images and </a:t>
            </a:r>
            <a:r>
              <a:rPr lang="en-US" dirty="0" err="1"/>
              <a:t>black&amp;white</a:t>
            </a:r>
            <a:r>
              <a:rPr lang="en-US" dirty="0"/>
              <a:t> markers. Generation of the database is local in the Unity Editor. Free trial version is only available for demonstration (inverts the color and reverses the image). Paid version includes all possibilities of the platform and costs 1600€.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78856" y="1911769"/>
            <a:ext cx="5457138" cy="276363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02806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err="1" smtClean="0"/>
              <a:t>ARKit</a:t>
            </a:r>
            <a:endParaRPr lang="en-US" b="1" dirty="0"/>
          </a:p>
        </p:txBody>
      </p:sp>
      <p:sp>
        <p:nvSpPr>
          <p:cNvPr id="3" name="Content Placeholder 2"/>
          <p:cNvSpPr>
            <a:spLocks noGrp="1"/>
          </p:cNvSpPr>
          <p:nvPr>
            <p:ph idx="1"/>
          </p:nvPr>
        </p:nvSpPr>
        <p:spPr>
          <a:xfrm>
            <a:off x="1103312" y="1350659"/>
            <a:ext cx="8946541" cy="1772931"/>
          </a:xfrm>
        </p:spPr>
        <p:txBody>
          <a:bodyPr/>
          <a:lstStyle/>
          <a:p>
            <a:r>
              <a:rPr lang="en-US" dirty="0" err="1"/>
              <a:t>iOS</a:t>
            </a:r>
            <a:r>
              <a:rPr lang="en-US" dirty="0"/>
              <a:t> 11 introduces </a:t>
            </a:r>
            <a:r>
              <a:rPr lang="en-US" dirty="0" err="1"/>
              <a:t>ARKit</a:t>
            </a:r>
            <a:r>
              <a:rPr lang="en-US" dirty="0"/>
              <a:t>, a new framework that allows you to easily create unparalleled augmented reality experiences for iPhone and iPad. By blending digital objects and information with the environment around you, </a:t>
            </a:r>
            <a:r>
              <a:rPr lang="en-US" dirty="0" err="1"/>
              <a:t>ARKit</a:t>
            </a:r>
            <a:r>
              <a:rPr lang="en-US" dirty="0"/>
              <a:t> takes apps beyond the screen, freeing them to interact with the real world in entirely new ways.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9053" y="2905354"/>
            <a:ext cx="3952646" cy="395264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020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endParaRPr lang="en-US" sz="4800" dirty="0" smtClean="0">
              <a:cs typeface="B Titr" panose="00000700000000000000" pitchFamily="2" charset="-78"/>
            </a:endParaRPr>
          </a:p>
          <a:p>
            <a:pPr marL="0" indent="0" algn="ctr">
              <a:buNone/>
            </a:pPr>
            <a:r>
              <a:rPr lang="fa-IR" sz="4800" dirty="0" smtClean="0">
                <a:cs typeface="B Titr" panose="00000700000000000000" pitchFamily="2" charset="-78"/>
              </a:rPr>
              <a:t>هدف</a:t>
            </a:r>
            <a:endParaRPr lang="en-US" sz="48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699257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6932" y="2779776"/>
            <a:ext cx="8946541" cy="1018031"/>
          </a:xfrm>
        </p:spPr>
        <p:txBody>
          <a:bodyPr>
            <a:normAutofit/>
          </a:bodyPr>
          <a:lstStyle/>
          <a:p>
            <a:pPr marL="0" indent="0" algn="ctr" rtl="1">
              <a:buNone/>
            </a:pPr>
            <a:r>
              <a:rPr lang="fa-IR" sz="4400" dirty="0" smtClean="0">
                <a:cs typeface="B Titr" panose="00000700000000000000" pitchFamily="2" charset="-78"/>
              </a:rPr>
              <a:t>شرکت های فعال در حوزه </a:t>
            </a:r>
            <a:r>
              <a:rPr lang="en-US" sz="4400" dirty="0" smtClean="0">
                <a:cs typeface="B Titr" panose="00000700000000000000" pitchFamily="2" charset="-78"/>
              </a:rPr>
              <a:t>AR</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1411287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b="1" dirty="0" smtClean="0">
                <a:latin typeface="Calibri" panose="020F0502020204030204" pitchFamily="34" charset="0"/>
                <a:cs typeface="Calibri" panose="020F0502020204030204" pitchFamily="34" charset="0"/>
              </a:rPr>
              <a:t>8i</a:t>
            </a:r>
            <a:endParaRPr lang="en-US" b="1" dirty="0">
              <a:latin typeface="Calibri" panose="020F0502020204030204" pitchFamily="34" charset="0"/>
              <a:cs typeface="Calibri" panose="020F0502020204030204" pitchFamily="34" charset="0"/>
            </a:endParaRPr>
          </a:p>
        </p:txBody>
      </p:sp>
      <p:sp>
        <p:nvSpPr>
          <p:cNvPr id="3" name="Content Placeholder 2"/>
          <p:cNvSpPr>
            <a:spLocks noGrp="1"/>
          </p:cNvSpPr>
          <p:nvPr>
            <p:ph idx="1"/>
          </p:nvPr>
        </p:nvSpPr>
        <p:spPr>
          <a:xfrm>
            <a:off x="1015530" y="1438441"/>
            <a:ext cx="8946541" cy="5269657"/>
          </a:xfrm>
        </p:spPr>
        <p:txBody>
          <a:bodyPr/>
          <a:lstStyle/>
          <a:p>
            <a:pPr algn="r" rtl="1"/>
            <a:r>
              <a:rPr lang="fa-IR" dirty="0" smtClean="0">
                <a:cs typeface="B Nazanin" panose="00000400000000000000" pitchFamily="2" charset="-78"/>
              </a:rPr>
              <a:t>یک شرکت تخصصی در زمینه تولید هولوگرام های انسانی و محتوای واقعیت افزوده.</a:t>
            </a:r>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marL="0" indent="0" algn="ctr" rtl="1">
              <a:buNone/>
            </a:pPr>
            <a:r>
              <a:rPr lang="en-US" dirty="0">
                <a:cs typeface="B Nazanin" panose="00000400000000000000" pitchFamily="2" charset="-78"/>
              </a:rPr>
              <a:t>https://8i.com/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74276" y="1964581"/>
            <a:ext cx="3321518" cy="316994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111" y="1964581"/>
            <a:ext cx="3042018" cy="316066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81941" y="1964581"/>
            <a:ext cx="3456890" cy="3169941"/>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910394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en-US" b="1" dirty="0" err="1" smtClean="0"/>
              <a:t>CererVRum</a:t>
            </a:r>
            <a:endParaRPr lang="en-US" b="1" dirty="0"/>
          </a:p>
        </p:txBody>
      </p:sp>
      <p:sp>
        <p:nvSpPr>
          <p:cNvPr id="3" name="Content Placeholder 2"/>
          <p:cNvSpPr>
            <a:spLocks noGrp="1"/>
          </p:cNvSpPr>
          <p:nvPr>
            <p:ph idx="1"/>
          </p:nvPr>
        </p:nvSpPr>
        <p:spPr>
          <a:xfrm>
            <a:off x="1104293" y="1340885"/>
            <a:ext cx="8946541" cy="4767307"/>
          </a:xfrm>
        </p:spPr>
        <p:txBody>
          <a:bodyPr>
            <a:normAutofit fontScale="92500" lnSpcReduction="20000"/>
          </a:bodyPr>
          <a:lstStyle/>
          <a:p>
            <a:pPr marL="0" indent="0" algn="r" rtl="1">
              <a:buNone/>
            </a:pPr>
            <a:r>
              <a:rPr lang="fa-IR" dirty="0" smtClean="0">
                <a:cs typeface="B Nazanin" panose="00000400000000000000" pitchFamily="2" charset="-78"/>
              </a:rPr>
              <a:t>یک سیستم ترکیبی آموزشی با تکیه بر واقعیت افزوده و مجازی در ترکیب با هوش مصنوعی</a:t>
            </a: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ctr" rtl="1">
              <a:buNone/>
            </a:pPr>
            <a:r>
              <a:rPr lang="en-US" dirty="0">
                <a:cs typeface="B Nazanin" panose="00000400000000000000" pitchFamily="2" charset="-78"/>
              </a:rPr>
              <a:t>https://www.cerevrum.com/</a:t>
            </a:r>
            <a:r>
              <a:rPr lang="fa-IR" dirty="0" smtClean="0">
                <a:cs typeface="B Nazanin" panose="00000400000000000000" pitchFamily="2" charset="-78"/>
              </a:rPr>
              <a:t> </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2188" y="1796029"/>
            <a:ext cx="7772625" cy="360990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973025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en-US" b="1" dirty="0" smtClean="0"/>
              <a:t>Tesco Discover</a:t>
            </a:r>
            <a:endParaRPr lang="en-US" b="1" dirty="0"/>
          </a:p>
        </p:txBody>
      </p:sp>
      <p:sp>
        <p:nvSpPr>
          <p:cNvPr id="3" name="Content Placeholder 2"/>
          <p:cNvSpPr>
            <a:spLocks noGrp="1"/>
          </p:cNvSpPr>
          <p:nvPr>
            <p:ph idx="1"/>
          </p:nvPr>
        </p:nvSpPr>
        <p:spPr>
          <a:xfrm>
            <a:off x="1103312" y="1284823"/>
            <a:ext cx="8946541" cy="448880"/>
          </a:xfrm>
        </p:spPr>
        <p:txBody>
          <a:bodyPr/>
          <a:lstStyle/>
          <a:p>
            <a:pPr marL="0" indent="0" algn="r" rtl="1">
              <a:buNone/>
            </a:pPr>
            <a:r>
              <a:rPr lang="fa-IR" dirty="0" smtClean="0">
                <a:cs typeface="B Nazanin" panose="00000400000000000000" pitchFamily="2" charset="-78"/>
              </a:rPr>
              <a:t>یک استارتاپ فعال در حوزه واقعیت افزوده با تمرکز بر فعالیت های خرده فروشی و فروشگاهی</a:t>
            </a: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44662" y="1853248"/>
            <a:ext cx="7863840" cy="427630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788852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Ro </a:t>
            </a:r>
            <a:r>
              <a:rPr lang="en-US" dirty="0" err="1" smtClean="0"/>
              <a:t>Ar</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008161" y="1765467"/>
            <a:ext cx="7450393" cy="4158116"/>
          </a:xfrm>
        </p:spPr>
      </p:pic>
      <p:sp>
        <p:nvSpPr>
          <p:cNvPr id="5" name="TextBox 4"/>
          <p:cNvSpPr txBox="1"/>
          <p:nvPr/>
        </p:nvSpPr>
        <p:spPr>
          <a:xfrm>
            <a:off x="1174228" y="1272845"/>
            <a:ext cx="8679346" cy="5078313"/>
          </a:xfrm>
          <a:prstGeom prst="rect">
            <a:avLst/>
          </a:prstGeom>
          <a:noFill/>
        </p:spPr>
        <p:txBody>
          <a:bodyPr wrap="square" rtlCol="0">
            <a:spAutoFit/>
          </a:bodyPr>
          <a:lstStyle/>
          <a:p>
            <a:pPr algn="r" rtl="1"/>
            <a:r>
              <a:rPr lang="fa-IR" dirty="0" smtClean="0">
                <a:cs typeface="B Nazanin" panose="00000400000000000000" pitchFamily="2" charset="-78"/>
              </a:rPr>
              <a:t>یک مجموعه تخصصی با محصولات واقعیت افزوده تبلیغاتی، خرده فروشی، سینمایی و ...</a:t>
            </a:r>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ctr" rtl="1"/>
            <a:r>
              <a:rPr lang="en-US" dirty="0">
                <a:cs typeface="B Nazanin" panose="00000400000000000000" pitchFamily="2" charset="-78"/>
              </a:rPr>
              <a:t>https://www.theroar.io/</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16418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en-US" b="1" dirty="0" smtClean="0"/>
              <a:t>Emblematic Group</a:t>
            </a:r>
            <a:endParaRPr lang="en-US" b="1" dirty="0"/>
          </a:p>
        </p:txBody>
      </p:sp>
      <p:sp>
        <p:nvSpPr>
          <p:cNvPr id="3" name="Content Placeholder 2"/>
          <p:cNvSpPr>
            <a:spLocks noGrp="1"/>
          </p:cNvSpPr>
          <p:nvPr>
            <p:ph idx="1"/>
          </p:nvPr>
        </p:nvSpPr>
        <p:spPr>
          <a:xfrm>
            <a:off x="1104293" y="1584745"/>
            <a:ext cx="8946541" cy="4845316"/>
          </a:xfrm>
        </p:spPr>
        <p:txBody>
          <a:bodyPr>
            <a:normAutofit lnSpcReduction="10000"/>
          </a:bodyPr>
          <a:lstStyle/>
          <a:p>
            <a:pPr marL="0" indent="0" algn="ctr">
              <a:buNone/>
            </a:pPr>
            <a:r>
              <a:rPr lang="fa-IR" dirty="0" smtClean="0">
                <a:cs typeface="B Nazanin" panose="00000400000000000000" pitchFamily="2" charset="-78"/>
              </a:rPr>
              <a:t>یک مجموعه تخصصی در زمینه تولید محصولات واقعیت مجازی، افزوده و ترکیبی</a:t>
            </a:r>
          </a:p>
          <a:p>
            <a:pPr marL="0" indent="0" algn="ctr">
              <a:buNone/>
            </a:pPr>
            <a:endParaRPr lang="fa-IR" dirty="0">
              <a:cs typeface="B Nazanin" panose="00000400000000000000" pitchFamily="2" charset="-78"/>
            </a:endParaRPr>
          </a:p>
          <a:p>
            <a:pPr marL="0" indent="0" algn="ctr">
              <a:buNone/>
            </a:pPr>
            <a:endParaRPr lang="en-US" dirty="0" smtClean="0">
              <a:cs typeface="B Nazanin" panose="00000400000000000000" pitchFamily="2" charset="-78"/>
            </a:endParaRPr>
          </a:p>
          <a:p>
            <a:pPr marL="0" indent="0" algn="ctr">
              <a:buNone/>
            </a:pPr>
            <a:endParaRPr lang="fa-IR" dirty="0" smtClean="0">
              <a:cs typeface="B Nazanin" panose="00000400000000000000" pitchFamily="2" charset="-78"/>
            </a:endParaRPr>
          </a:p>
          <a:p>
            <a:pPr marL="0" indent="0" algn="ctr">
              <a:buNone/>
            </a:pPr>
            <a:endParaRPr lang="fa-IR" dirty="0"/>
          </a:p>
          <a:p>
            <a:pPr marL="0" indent="0" algn="ctr">
              <a:buNone/>
            </a:pPr>
            <a:endParaRPr lang="fa-IR" dirty="0" smtClean="0"/>
          </a:p>
          <a:p>
            <a:pPr marL="0" indent="0" algn="ctr">
              <a:buNone/>
            </a:pPr>
            <a:endParaRPr lang="en-US" dirty="0" smtClean="0"/>
          </a:p>
          <a:p>
            <a:pPr marL="0" indent="0" algn="ctr">
              <a:buNone/>
            </a:pPr>
            <a:endParaRPr lang="en-US" dirty="0"/>
          </a:p>
          <a:p>
            <a:pPr marL="0" indent="0" algn="ctr">
              <a:buNone/>
            </a:pPr>
            <a:endParaRPr lang="en-US" dirty="0" smtClean="0"/>
          </a:p>
          <a:p>
            <a:pPr marL="0" indent="0" algn="ctr">
              <a:buNone/>
            </a:pPr>
            <a:endParaRPr lang="en-US" dirty="0"/>
          </a:p>
          <a:p>
            <a:pPr marL="0" indent="0" algn="ctr">
              <a:buNone/>
            </a:pPr>
            <a:endParaRPr lang="fa-IR" dirty="0"/>
          </a:p>
          <a:p>
            <a:pPr marL="0" indent="0" algn="ctr">
              <a:buNone/>
            </a:pPr>
            <a:r>
              <a:rPr lang="en-US" dirty="0" smtClean="0"/>
              <a:t>http</a:t>
            </a:r>
            <a:r>
              <a:rPr lang="en-US" dirty="0"/>
              <a:t>://emblematicgroup.com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40618" y="2010857"/>
            <a:ext cx="7182487" cy="39071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933617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en-US" b="1" dirty="0" smtClean="0"/>
              <a:t>Fringefy</a:t>
            </a:r>
            <a:endParaRPr lang="en-US" b="1" dirty="0"/>
          </a:p>
        </p:txBody>
      </p:sp>
      <p:sp>
        <p:nvSpPr>
          <p:cNvPr id="3" name="Content Placeholder 2"/>
          <p:cNvSpPr>
            <a:spLocks noGrp="1"/>
          </p:cNvSpPr>
          <p:nvPr>
            <p:ph idx="1"/>
          </p:nvPr>
        </p:nvSpPr>
        <p:spPr>
          <a:xfrm>
            <a:off x="1103312" y="1438441"/>
            <a:ext cx="8946541" cy="5481738"/>
          </a:xfrm>
        </p:spPr>
        <p:txBody>
          <a:bodyPr/>
          <a:lstStyle/>
          <a:p>
            <a:pPr algn="r" rtl="1"/>
            <a:r>
              <a:rPr lang="fa-IR" dirty="0" smtClean="0">
                <a:cs typeface="B Nazanin" panose="00000400000000000000" pitchFamily="2" charset="-78"/>
              </a:rPr>
              <a:t>یک موتور جستجو و دیتا بیس بصری بر اساس سرویس های موقعیت محور.</a:t>
            </a:r>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ctr" rtl="1">
              <a:buNone/>
            </a:pPr>
            <a:r>
              <a:rPr lang="en-US" dirty="0">
                <a:cs typeface="B Nazanin" panose="00000400000000000000" pitchFamily="2" charset="-78"/>
              </a:rPr>
              <a:t>https://www.whiteraven.ai/</a:t>
            </a: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a:p>
            <a:pPr algn="r" rtl="1"/>
            <a:endParaRPr lang="en-US" dirty="0" smtClean="0">
              <a:cs typeface="B Nazanin" panose="00000400000000000000" pitchFamily="2" charset="-78"/>
            </a:endParaRPr>
          </a:p>
          <a:p>
            <a:pPr algn="r" rtl="1"/>
            <a:endParaRPr lang="en-US" dirty="0">
              <a:cs typeface="B Nazanin" panose="00000400000000000000" pitchFamily="2" charset="-78"/>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4637" y="1853248"/>
            <a:ext cx="7088429" cy="388879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770213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en-US" b="1" dirty="0" err="1" smtClean="0"/>
              <a:t>GetVU</a:t>
            </a:r>
            <a:endParaRPr lang="en-US" b="1" dirty="0"/>
          </a:p>
        </p:txBody>
      </p:sp>
      <p:sp>
        <p:nvSpPr>
          <p:cNvPr id="3" name="Content Placeholder 2"/>
          <p:cNvSpPr>
            <a:spLocks noGrp="1"/>
          </p:cNvSpPr>
          <p:nvPr>
            <p:ph idx="1"/>
          </p:nvPr>
        </p:nvSpPr>
        <p:spPr>
          <a:xfrm>
            <a:off x="1104293" y="1431126"/>
            <a:ext cx="8946541" cy="5064772"/>
          </a:xfrm>
        </p:spPr>
        <p:txBody>
          <a:bodyPr/>
          <a:lstStyle/>
          <a:p>
            <a:pPr marL="0" indent="0" algn="r" rtl="1">
              <a:buNone/>
            </a:pPr>
            <a:r>
              <a:rPr lang="fa-IR" dirty="0" smtClean="0">
                <a:cs typeface="B Nazanin" panose="00000400000000000000" pitchFamily="2" charset="-78"/>
              </a:rPr>
              <a:t>یک عینک هوشمند برای ارائه خدمات مبتنی بر کسب و کار و صنایع مختلف.</a:t>
            </a:r>
          </a:p>
          <a:p>
            <a:pPr marL="0" indent="0" algn="r" rtl="1">
              <a:buNone/>
            </a:pPr>
            <a:endParaRPr lang="fa-IR" dirty="0">
              <a:cs typeface="B Nazanin" panose="00000400000000000000" pitchFamily="2" charset="-78"/>
            </a:endParaRPr>
          </a:p>
          <a:p>
            <a:pPr marL="0" indent="0" algn="r" rtl="1">
              <a:buNone/>
            </a:pPr>
            <a:endParaRPr lang="fa-IR" dirty="0" smtClean="0">
              <a:cs typeface="B Nazanin" panose="00000400000000000000" pitchFamily="2" charset="-78"/>
            </a:endParaRPr>
          </a:p>
          <a:p>
            <a:pPr marL="0" indent="0" algn="r" rtl="1">
              <a:buNone/>
            </a:pPr>
            <a:endParaRPr lang="fa-IR" dirty="0">
              <a:cs typeface="B Nazanin" panose="00000400000000000000" pitchFamily="2" charset="-78"/>
            </a:endParaRPr>
          </a:p>
          <a:p>
            <a:pPr marL="0" indent="0" algn="r" rtl="1">
              <a:buNone/>
            </a:pPr>
            <a:endParaRPr lang="fa-IR" dirty="0" smtClean="0">
              <a:cs typeface="B Nazanin" panose="00000400000000000000" pitchFamily="2" charset="-78"/>
            </a:endParaRPr>
          </a:p>
          <a:p>
            <a:pPr marL="0" indent="0" algn="r" rtl="1">
              <a:buNone/>
            </a:pPr>
            <a:endParaRPr lang="fa-IR" dirty="0">
              <a:cs typeface="B Nazanin" panose="00000400000000000000" pitchFamily="2" charset="-78"/>
            </a:endParaRPr>
          </a:p>
          <a:p>
            <a:pPr marL="0" indent="0" algn="r" rtl="1">
              <a:buNone/>
            </a:pPr>
            <a:endParaRPr lang="fa-IR" dirty="0" smtClean="0">
              <a:cs typeface="B Nazanin" panose="00000400000000000000" pitchFamily="2" charset="-78"/>
            </a:endParaRPr>
          </a:p>
          <a:p>
            <a:pPr marL="0" indent="0" algn="r" rtl="1">
              <a:buNone/>
            </a:pPr>
            <a:endParaRPr lang="fa-IR" dirty="0">
              <a:cs typeface="B Nazanin" panose="00000400000000000000" pitchFamily="2" charset="-78"/>
            </a:endParaRPr>
          </a:p>
          <a:p>
            <a:pPr marL="0" indent="0" algn="r" rtl="1">
              <a:buNone/>
            </a:pPr>
            <a:endParaRPr lang="fa-IR" dirty="0" smtClean="0">
              <a:cs typeface="B Nazanin" panose="00000400000000000000" pitchFamily="2" charset="-78"/>
            </a:endParaRPr>
          </a:p>
          <a:p>
            <a:pPr marL="0" indent="0" algn="r" rtl="1">
              <a:buNone/>
            </a:pPr>
            <a:endParaRPr lang="fa-IR" dirty="0" smtClean="0">
              <a:cs typeface="B Nazanin" panose="00000400000000000000" pitchFamily="2" charset="-78"/>
            </a:endParaRPr>
          </a:p>
          <a:p>
            <a:pPr marL="0" indent="0" algn="ctr" rtl="1">
              <a:buNone/>
            </a:pPr>
            <a:r>
              <a:rPr lang="en-US" dirty="0">
                <a:cs typeface="B Nazanin" panose="00000400000000000000" pitchFamily="2" charset="-78"/>
              </a:rPr>
              <a:t>http://www.getvu.net/</a:t>
            </a:r>
            <a:endParaRPr lang="fa-IR"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5648" y="1853248"/>
            <a:ext cx="7468819" cy="377629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696926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en-US" b="1" dirty="0" smtClean="0"/>
              <a:t>SDK Africa</a:t>
            </a:r>
            <a:endParaRPr lang="en-US" b="1" dirty="0"/>
          </a:p>
        </p:txBody>
      </p:sp>
      <p:sp>
        <p:nvSpPr>
          <p:cNvPr id="3" name="Content Placeholder 2"/>
          <p:cNvSpPr>
            <a:spLocks noGrp="1"/>
          </p:cNvSpPr>
          <p:nvPr>
            <p:ph idx="1"/>
          </p:nvPr>
        </p:nvSpPr>
        <p:spPr>
          <a:xfrm>
            <a:off x="1104293" y="1401868"/>
            <a:ext cx="8946541" cy="5181815"/>
          </a:xfrm>
        </p:spPr>
        <p:txBody>
          <a:bodyPr>
            <a:normAutofit/>
          </a:bodyPr>
          <a:lstStyle/>
          <a:p>
            <a:pPr marL="0" indent="0" algn="r" rtl="1">
              <a:buNone/>
            </a:pPr>
            <a:r>
              <a:rPr lang="fa-IR" dirty="0" smtClean="0">
                <a:cs typeface="B Nazanin" panose="00000400000000000000" pitchFamily="2" charset="-78"/>
              </a:rPr>
              <a:t>یک سیستم توسعه کد برای توسعه محصولات حوزه واقعیت مجازی، واقعیت افزوده.</a:t>
            </a:r>
          </a:p>
          <a:p>
            <a:pPr marL="0" indent="0" algn="r" rtl="1">
              <a:buNone/>
            </a:pPr>
            <a:endParaRPr lang="fa-IR" dirty="0">
              <a:cs typeface="B Nazanin" panose="00000400000000000000" pitchFamily="2" charset="-78"/>
            </a:endParaRPr>
          </a:p>
          <a:p>
            <a:pPr marL="0" indent="0" algn="r" rtl="1">
              <a:buNone/>
            </a:pPr>
            <a:r>
              <a:rPr lang="fa-IR" dirty="0" smtClean="0">
                <a:cs typeface="B Nazanin" panose="00000400000000000000" pitchFamily="2" charset="-78"/>
              </a:rPr>
              <a:t> </a:t>
            </a: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a:p>
            <a:pPr marL="0" indent="0" algn="r" rtl="1">
              <a:buNone/>
            </a:pPr>
            <a:endParaRPr lang="en-US" dirty="0" smtClean="0">
              <a:cs typeface="B Nazanin" panose="00000400000000000000" pitchFamily="2" charset="-78"/>
            </a:endParaRPr>
          </a:p>
          <a:p>
            <a:pPr marL="0" indent="0" algn="ctr" rtl="1">
              <a:buNone/>
            </a:pPr>
            <a:r>
              <a:rPr lang="en-US" dirty="0">
                <a:cs typeface="B Nazanin" panose="00000400000000000000" pitchFamily="2" charset="-78"/>
              </a:rPr>
              <a:t>http://sdklab.com/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4367" y="1848553"/>
            <a:ext cx="5505233" cy="419286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961042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en-US" b="1" dirty="0" err="1" smtClean="0"/>
              <a:t>Triggar</a:t>
            </a:r>
            <a:endParaRPr lang="en-US" b="1" dirty="0"/>
          </a:p>
        </p:txBody>
      </p:sp>
      <p:sp>
        <p:nvSpPr>
          <p:cNvPr id="3" name="Content Placeholder 2"/>
          <p:cNvSpPr>
            <a:spLocks noGrp="1"/>
          </p:cNvSpPr>
          <p:nvPr>
            <p:ph idx="1"/>
          </p:nvPr>
        </p:nvSpPr>
        <p:spPr>
          <a:xfrm>
            <a:off x="1103312" y="1453071"/>
            <a:ext cx="8946541" cy="5145239"/>
          </a:xfrm>
        </p:spPr>
        <p:txBody>
          <a:bodyPr>
            <a:normAutofit/>
          </a:bodyPr>
          <a:lstStyle/>
          <a:p>
            <a:pPr marL="0" indent="0" algn="just" rtl="1">
              <a:buNone/>
            </a:pPr>
            <a:r>
              <a:rPr lang="fa-IR" dirty="0" smtClean="0">
                <a:cs typeface="B Nazanin" panose="00000400000000000000" pitchFamily="2" charset="-78"/>
              </a:rPr>
              <a:t>یک مجموعه تخصصی در زمینه تلید محصولات و سرویس واقعیت افزوده و واقعیت ترکیبی، با ارائه سرویس های متفاوت اعم از سرویس های موقعیت محور، فروشگاهی و ..</a:t>
            </a:r>
            <a:r>
              <a:rPr lang="en-US" dirty="0" smtClean="0">
                <a:cs typeface="B Nazanin" panose="00000400000000000000" pitchFamily="2" charset="-78"/>
              </a:rPr>
              <a:t> </a:t>
            </a:r>
            <a:r>
              <a:rPr lang="fa-IR" dirty="0" smtClean="0">
                <a:cs typeface="B Nazanin" panose="00000400000000000000" pitchFamily="2" charset="-78"/>
              </a:rPr>
              <a:t>بیش از 95000 ساعت کار عملیاتی تخصصی در زمینه محصولات واقعیت ترکیبی و تجربه همکاری با شرکت های بزرگی چون گوگل ، مک دونالد و ...</a:t>
            </a:r>
          </a:p>
          <a:p>
            <a:pPr marL="0" indent="0" algn="just" rtl="1">
              <a:buNone/>
            </a:pP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ctr" rtl="1">
              <a:buNone/>
            </a:pPr>
            <a:r>
              <a:rPr lang="en-US" dirty="0">
                <a:cs typeface="B Nazanin" panose="00000400000000000000" pitchFamily="2" charset="-78"/>
              </a:rPr>
              <a:t>https://www.triggerglobal.com/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4288" y="2534691"/>
            <a:ext cx="6269127" cy="341045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12467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واقعیت افزوده و واقعیت ترکیبی</a:t>
            </a:r>
            <a:endParaRPr lang="en-US" dirty="0">
              <a:cs typeface="B Titr" panose="00000700000000000000" pitchFamily="2" charset="-78"/>
            </a:endParaRPr>
          </a:p>
        </p:txBody>
      </p:sp>
      <p:sp>
        <p:nvSpPr>
          <p:cNvPr id="3" name="Content Placeholder 2"/>
          <p:cNvSpPr>
            <a:spLocks noGrp="1"/>
          </p:cNvSpPr>
          <p:nvPr>
            <p:ph idx="1"/>
          </p:nvPr>
        </p:nvSpPr>
        <p:spPr>
          <a:xfrm>
            <a:off x="548641" y="1284823"/>
            <a:ext cx="10343692" cy="1246236"/>
          </a:xfrm>
        </p:spPr>
        <p:txBody>
          <a:bodyPr>
            <a:normAutofit lnSpcReduction="10000"/>
          </a:bodyPr>
          <a:lstStyle/>
          <a:p>
            <a:pPr algn="just" rtl="1"/>
            <a:r>
              <a:rPr lang="fa-IR" dirty="0" smtClean="0">
                <a:cs typeface="B Nazanin" panose="00000400000000000000" pitchFamily="2" charset="-78"/>
              </a:rPr>
              <a:t>واقعیت افزوده تلاشی در مقابل واقعیت مجازی که سعی دارد تا فرد را کاملا به دنیای مجازی ببرد به همین دلیل یک فناوری کاملا فردی و ویژه سوق دهی اشخاص به خلوت خود است اما واقعیت افزوده و به دبنال آن واقعیت ترکیبی این گونه نیستند و سعی دارند تا دنیای مجازی را بر بستر ویژگی های دنیای حقیقی خلق کند و به جای سوق دهی فرد به مجاز، مجاز را به زندگی روزانه وی بیاورد.</a:t>
            </a:r>
          </a:p>
          <a:p>
            <a:pPr marL="0" indent="0" algn="just" rtl="1">
              <a:buNone/>
            </a:pP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9004" y="2531059"/>
            <a:ext cx="5999333" cy="399705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703345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Avegant</a:t>
            </a:r>
            <a:endParaRPr lang="en-US" b="1" dirty="0"/>
          </a:p>
        </p:txBody>
      </p:sp>
      <p:sp>
        <p:nvSpPr>
          <p:cNvPr id="3" name="Content Placeholder 2"/>
          <p:cNvSpPr>
            <a:spLocks noGrp="1"/>
          </p:cNvSpPr>
          <p:nvPr>
            <p:ph idx="1"/>
          </p:nvPr>
        </p:nvSpPr>
        <p:spPr>
          <a:xfrm>
            <a:off x="1104293" y="1550719"/>
            <a:ext cx="8946541" cy="4784244"/>
          </a:xfrm>
        </p:spPr>
        <p:txBody>
          <a:bodyPr/>
          <a:lstStyle/>
          <a:p>
            <a:pPr marL="0" indent="0" algn="r" rtl="1">
              <a:buNone/>
            </a:pPr>
            <a:r>
              <a:rPr lang="fa-IR" dirty="0" smtClean="0">
                <a:cs typeface="B Nazanin" panose="00000400000000000000" pitchFamily="2" charset="-78"/>
              </a:rPr>
              <a:t>یک پلتفرم اختصاصی واقعیت افزوده و ترکیبی با ارائه هدست و تکنولوژی اختصاصی</a:t>
            </a:r>
          </a:p>
          <a:p>
            <a:pPr marL="0" indent="0">
              <a:buNone/>
            </a:pPr>
            <a:endParaRPr lang="en-US" dirty="0" smtClean="0">
              <a:cs typeface="B Nazanin" panose="00000400000000000000" pitchFamily="2" charset="-78"/>
            </a:endParaRPr>
          </a:p>
          <a:p>
            <a:pPr marL="0" indent="0">
              <a:buNone/>
            </a:pPr>
            <a:endParaRPr lang="en-US" dirty="0">
              <a:cs typeface="B Nazanin" panose="00000400000000000000" pitchFamily="2" charset="-78"/>
            </a:endParaRPr>
          </a:p>
          <a:p>
            <a:pPr marL="0" indent="0">
              <a:buNone/>
            </a:pPr>
            <a:endParaRPr lang="fa-IR" dirty="0">
              <a:cs typeface="B Nazanin" panose="00000400000000000000" pitchFamily="2" charset="-78"/>
            </a:endParaRPr>
          </a:p>
          <a:p>
            <a:pPr marL="0" indent="0">
              <a:buNone/>
            </a:pPr>
            <a:endParaRPr lang="fa-IR" dirty="0" smtClean="0">
              <a:cs typeface="B Nazanin" panose="00000400000000000000" pitchFamily="2" charset="-78"/>
            </a:endParaRPr>
          </a:p>
          <a:p>
            <a:pPr marL="0" indent="0">
              <a:buNone/>
            </a:pPr>
            <a:endParaRPr lang="en-US" dirty="0" smtClean="0">
              <a:cs typeface="B Nazanin" panose="00000400000000000000" pitchFamily="2" charset="-78"/>
            </a:endParaRPr>
          </a:p>
          <a:p>
            <a:pPr marL="0" indent="0">
              <a:buNone/>
            </a:pPr>
            <a:endParaRPr lang="fa-IR" dirty="0">
              <a:cs typeface="B Nazanin" panose="00000400000000000000" pitchFamily="2" charset="-78"/>
            </a:endParaRPr>
          </a:p>
          <a:p>
            <a:pPr marL="0" indent="0">
              <a:buNone/>
            </a:pPr>
            <a:endParaRPr lang="fa-IR" dirty="0" smtClean="0">
              <a:cs typeface="B Nazanin" panose="00000400000000000000" pitchFamily="2" charset="-78"/>
            </a:endParaRPr>
          </a:p>
          <a:p>
            <a:pPr marL="0" indent="0">
              <a:buNone/>
            </a:pPr>
            <a:endParaRPr lang="fa-IR" dirty="0">
              <a:cs typeface="B Nazanin" panose="00000400000000000000" pitchFamily="2" charset="-78"/>
            </a:endParaRPr>
          </a:p>
          <a:p>
            <a:pPr marL="0" indent="0">
              <a:buNone/>
            </a:pPr>
            <a:endParaRPr lang="fa-IR" dirty="0" smtClean="0">
              <a:cs typeface="B Nazanin" panose="00000400000000000000" pitchFamily="2" charset="-78"/>
            </a:endParaRPr>
          </a:p>
          <a:p>
            <a:pPr marL="0" indent="0" algn="ctr">
              <a:buNone/>
            </a:pPr>
            <a:r>
              <a:rPr lang="en-US" dirty="0" smtClean="0">
                <a:cs typeface="B Nazanin" panose="00000400000000000000" pitchFamily="2" charset="-78"/>
              </a:rPr>
              <a:t>https</a:t>
            </a:r>
            <a:r>
              <a:rPr lang="en-US" dirty="0">
                <a:cs typeface="B Nazanin" panose="00000400000000000000" pitchFamily="2" charset="-78"/>
              </a:rPr>
              <a:t>://www.avegant.com/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2077" y="2037946"/>
            <a:ext cx="7921301" cy="373751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468355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Eye - Influence</a:t>
            </a:r>
            <a:endParaRPr lang="en-US" b="1" dirty="0"/>
          </a:p>
        </p:txBody>
      </p:sp>
      <p:sp>
        <p:nvSpPr>
          <p:cNvPr id="3" name="Content Placeholder 2"/>
          <p:cNvSpPr>
            <a:spLocks noGrp="1"/>
          </p:cNvSpPr>
          <p:nvPr>
            <p:ph idx="1"/>
          </p:nvPr>
        </p:nvSpPr>
        <p:spPr>
          <a:xfrm>
            <a:off x="1104293" y="1475017"/>
            <a:ext cx="8946541" cy="4195481"/>
          </a:xfrm>
        </p:spPr>
        <p:txBody>
          <a:bodyPr/>
          <a:lstStyle/>
          <a:p>
            <a:pPr marL="0" indent="0" algn="just" rtl="1">
              <a:buNone/>
            </a:pPr>
            <a:r>
              <a:rPr lang="fa-IR" dirty="0" smtClean="0">
                <a:cs typeface="B Nazanin" panose="00000400000000000000" pitchFamily="2" charset="-78"/>
              </a:rPr>
              <a:t>یک استارتاپ تخصصی در زمینه رابط های کرابری بر مبنای حرکت چشم و توسعه دهنده سیستم های </a:t>
            </a:r>
            <a:r>
              <a:rPr lang="en-US" dirty="0" smtClean="0">
                <a:cs typeface="B Nazanin" panose="00000400000000000000" pitchFamily="2" charset="-78"/>
              </a:rPr>
              <a:t>Eye </a:t>
            </a:r>
            <a:r>
              <a:rPr lang="en-US" dirty="0" err="1" smtClean="0">
                <a:cs typeface="B Nazanin" panose="00000400000000000000" pitchFamily="2" charset="-78"/>
              </a:rPr>
              <a:t>Ttracker</a:t>
            </a:r>
            <a:r>
              <a:rPr lang="fa-IR" dirty="0" smtClean="0">
                <a:cs typeface="B Nazanin" panose="00000400000000000000" pitchFamily="2" charset="-78"/>
              </a:rPr>
              <a:t> که توسط گوگل خریداری شد.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2389" y="2236393"/>
            <a:ext cx="7520328" cy="423165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834814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9404723" cy="6087071"/>
          </a:xfrm>
        </p:spPr>
        <p:txBody>
          <a:bodyPr/>
          <a:lstStyle/>
          <a:p>
            <a:pPr algn="ctr"/>
            <a:r>
              <a:rPr lang="en-US" dirty="0" smtClean="0"/>
              <a:t>Occipital</a:t>
            </a:r>
            <a:br>
              <a:rPr lang="en-US" dirty="0" smtClean="0"/>
            </a:br>
            <a:r>
              <a:rPr lang="fa-IR" sz="2000" dirty="0" smtClean="0">
                <a:cs typeface="B Nazanin" panose="00000400000000000000" pitchFamily="2" charset="-78"/>
              </a:rPr>
              <a:t>یک استارتاپ تخصصی در زمینه واقعیت ترکیبی ویژه روباتیک</a:t>
            </a:r>
            <a:r>
              <a:rPr lang="en-US" sz="2000" dirty="0" smtClean="0">
                <a:cs typeface="B Nazanin" panose="00000400000000000000" pitchFamily="2" charset="-78"/>
              </a:rPr>
              <a:t/>
            </a:r>
            <a:br>
              <a:rPr lang="en-US" sz="2000" dirty="0" smtClean="0">
                <a:cs typeface="B Nazanin" panose="00000400000000000000" pitchFamily="2" charset="-78"/>
              </a:rPr>
            </a:br>
            <a:r>
              <a:rPr lang="en-US" sz="2000" dirty="0">
                <a:cs typeface="B Nazanin" panose="00000400000000000000" pitchFamily="2" charset="-78"/>
              </a:rPr>
              <a:t/>
            </a:r>
            <a:br>
              <a:rPr lang="en-US" sz="2000" dirty="0">
                <a:cs typeface="B Nazanin" panose="00000400000000000000" pitchFamily="2" charset="-78"/>
              </a:rPr>
            </a:br>
            <a:r>
              <a:rPr lang="en-US" sz="2000" dirty="0" smtClean="0">
                <a:cs typeface="B Nazanin" panose="00000400000000000000" pitchFamily="2" charset="-78"/>
              </a:rPr>
              <a:t/>
            </a:r>
            <a:br>
              <a:rPr lang="en-US" sz="2000" dirty="0" smtClean="0">
                <a:cs typeface="B Nazanin" panose="00000400000000000000" pitchFamily="2" charset="-78"/>
              </a:rPr>
            </a:br>
            <a:r>
              <a:rPr lang="en-US" sz="2000" dirty="0">
                <a:cs typeface="B Nazanin" panose="00000400000000000000" pitchFamily="2" charset="-78"/>
              </a:rPr>
              <a:t/>
            </a:r>
            <a:br>
              <a:rPr lang="en-US" sz="2000" dirty="0">
                <a:cs typeface="B Nazanin" panose="00000400000000000000" pitchFamily="2" charset="-78"/>
              </a:rPr>
            </a:br>
            <a:r>
              <a:rPr lang="en-US" sz="2000" dirty="0" smtClean="0">
                <a:cs typeface="B Nazanin" panose="00000400000000000000" pitchFamily="2" charset="-78"/>
              </a:rPr>
              <a:t/>
            </a:r>
            <a:br>
              <a:rPr lang="en-US" sz="2000" dirty="0" smtClean="0">
                <a:cs typeface="B Nazanin" panose="00000400000000000000" pitchFamily="2" charset="-78"/>
              </a:rPr>
            </a:br>
            <a:r>
              <a:rPr lang="en-US" sz="2000" dirty="0">
                <a:cs typeface="B Nazanin" panose="00000400000000000000" pitchFamily="2" charset="-78"/>
              </a:rPr>
              <a:t/>
            </a:r>
            <a:br>
              <a:rPr lang="en-US" sz="2000" dirty="0">
                <a:cs typeface="B Nazanin" panose="00000400000000000000" pitchFamily="2" charset="-78"/>
              </a:rPr>
            </a:br>
            <a:r>
              <a:rPr lang="en-US" sz="2000" dirty="0" smtClean="0">
                <a:cs typeface="B Nazanin" panose="00000400000000000000" pitchFamily="2" charset="-78"/>
              </a:rPr>
              <a:t/>
            </a:r>
            <a:br>
              <a:rPr lang="en-US" sz="2000" dirty="0" smtClean="0">
                <a:cs typeface="B Nazanin" panose="00000400000000000000" pitchFamily="2" charset="-78"/>
              </a:rPr>
            </a:br>
            <a:r>
              <a:rPr lang="en-US" sz="2000" dirty="0">
                <a:cs typeface="B Nazanin" panose="00000400000000000000" pitchFamily="2" charset="-78"/>
              </a:rPr>
              <a:t/>
            </a:r>
            <a:br>
              <a:rPr lang="en-US" sz="2000" dirty="0">
                <a:cs typeface="B Nazanin" panose="00000400000000000000" pitchFamily="2" charset="-78"/>
              </a:rPr>
            </a:br>
            <a:r>
              <a:rPr lang="en-US" sz="2000" dirty="0" smtClean="0">
                <a:cs typeface="B Nazanin" panose="00000400000000000000" pitchFamily="2" charset="-78"/>
              </a:rPr>
              <a:t/>
            </a:r>
            <a:br>
              <a:rPr lang="en-US" sz="2000" dirty="0" smtClean="0">
                <a:cs typeface="B Nazanin" panose="00000400000000000000" pitchFamily="2" charset="-78"/>
              </a:rPr>
            </a:br>
            <a:r>
              <a:rPr lang="en-US" sz="2000" dirty="0">
                <a:cs typeface="B Nazanin" panose="00000400000000000000" pitchFamily="2" charset="-78"/>
              </a:rPr>
              <a:t/>
            </a:r>
            <a:br>
              <a:rPr lang="en-US" sz="2000" dirty="0">
                <a:cs typeface="B Nazanin" panose="00000400000000000000" pitchFamily="2" charset="-78"/>
              </a:rPr>
            </a:br>
            <a:r>
              <a:rPr lang="en-US" sz="2000" dirty="0" smtClean="0">
                <a:cs typeface="B Nazanin" panose="00000400000000000000" pitchFamily="2" charset="-78"/>
              </a:rPr>
              <a:t/>
            </a:r>
            <a:br>
              <a:rPr lang="en-US" sz="2000" dirty="0" smtClean="0">
                <a:cs typeface="B Nazanin" panose="00000400000000000000" pitchFamily="2" charset="-78"/>
              </a:rPr>
            </a:br>
            <a:r>
              <a:rPr lang="en-US" sz="2000" dirty="0">
                <a:cs typeface="B Nazanin" panose="00000400000000000000" pitchFamily="2" charset="-78"/>
              </a:rPr>
              <a:t/>
            </a:r>
            <a:br>
              <a:rPr lang="en-US" sz="2000" dirty="0">
                <a:cs typeface="B Nazanin" panose="00000400000000000000" pitchFamily="2" charset="-78"/>
              </a:rPr>
            </a:br>
            <a:r>
              <a:rPr lang="en-US" sz="2000" dirty="0" smtClean="0">
                <a:cs typeface="B Nazanin" panose="00000400000000000000" pitchFamily="2" charset="-78"/>
              </a:rPr>
              <a:t/>
            </a:r>
            <a:br>
              <a:rPr lang="en-US" sz="2000" dirty="0" smtClean="0">
                <a:cs typeface="B Nazanin" panose="00000400000000000000" pitchFamily="2" charset="-78"/>
              </a:rPr>
            </a:br>
            <a:r>
              <a:rPr lang="en-US" sz="2000" dirty="0">
                <a:cs typeface="B Nazanin" panose="00000400000000000000" pitchFamily="2" charset="-78"/>
              </a:rPr>
              <a:t/>
            </a:r>
            <a:br>
              <a:rPr lang="en-US" sz="2000" dirty="0">
                <a:cs typeface="B Nazanin" panose="00000400000000000000" pitchFamily="2" charset="-78"/>
              </a:rPr>
            </a:br>
            <a:r>
              <a:rPr lang="en-US" sz="2000" dirty="0" smtClean="0">
                <a:cs typeface="B Nazanin" panose="00000400000000000000" pitchFamily="2" charset="-78"/>
              </a:rPr>
              <a:t/>
            </a:r>
            <a:br>
              <a:rPr lang="en-US" sz="2000" dirty="0" smtClean="0">
                <a:cs typeface="B Nazanin" panose="00000400000000000000" pitchFamily="2" charset="-78"/>
              </a:rPr>
            </a:br>
            <a:r>
              <a:rPr lang="en-US" sz="2000" dirty="0">
                <a:cs typeface="B Nazanin" panose="00000400000000000000" pitchFamily="2" charset="-78"/>
              </a:rPr>
              <a:t/>
            </a:r>
            <a:br>
              <a:rPr lang="en-US" sz="2000" dirty="0">
                <a:cs typeface="B Nazanin" panose="00000400000000000000" pitchFamily="2" charset="-78"/>
              </a:rPr>
            </a:br>
            <a:r>
              <a:rPr lang="en-US" sz="2000" dirty="0">
                <a:cs typeface="B Nazanin" panose="00000400000000000000" pitchFamily="2" charset="-78"/>
              </a:rPr>
              <a:t>https://occipital.com/</a:t>
            </a: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442045" y="1562519"/>
            <a:ext cx="7596685" cy="419576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252555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SKULLY </a:t>
            </a:r>
          </a:p>
        </p:txBody>
      </p:sp>
      <p:sp>
        <p:nvSpPr>
          <p:cNvPr id="3" name="Content Placeholder 2"/>
          <p:cNvSpPr>
            <a:spLocks noGrp="1"/>
          </p:cNvSpPr>
          <p:nvPr>
            <p:ph idx="1"/>
          </p:nvPr>
        </p:nvSpPr>
        <p:spPr>
          <a:xfrm>
            <a:off x="942378" y="1416496"/>
            <a:ext cx="8946541" cy="4195481"/>
          </a:xfrm>
        </p:spPr>
        <p:txBody>
          <a:bodyPr/>
          <a:lstStyle/>
          <a:p>
            <a:pPr marL="0" indent="0" algn="just" rtl="1">
              <a:buNone/>
            </a:pPr>
            <a:r>
              <a:rPr lang="fa-IR" dirty="0" smtClean="0">
                <a:cs typeface="B Nazanin" panose="00000400000000000000" pitchFamily="2" charset="-78"/>
              </a:rPr>
              <a:t>شعار این مجموعه تولید هوشمندترین کلاه موتور سیکلت دنیا است که عناوین و دیتاهای نمایش داده شده آن بر مبنای تکنولوژی واقعیت افزوده است</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3975" y="2223923"/>
            <a:ext cx="6211113" cy="350080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608511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Sketchfab</a:t>
            </a:r>
            <a:endParaRPr lang="en-US" b="1" dirty="0"/>
          </a:p>
        </p:txBody>
      </p:sp>
      <p:sp>
        <p:nvSpPr>
          <p:cNvPr id="3" name="Content Placeholder 2"/>
          <p:cNvSpPr>
            <a:spLocks noGrp="1"/>
          </p:cNvSpPr>
          <p:nvPr>
            <p:ph idx="1"/>
          </p:nvPr>
        </p:nvSpPr>
        <p:spPr>
          <a:xfrm>
            <a:off x="942378" y="1416496"/>
            <a:ext cx="8946541" cy="5262282"/>
          </a:xfrm>
        </p:spPr>
        <p:txBody>
          <a:bodyPr/>
          <a:lstStyle/>
          <a:p>
            <a:pPr marL="0" indent="0" algn="ctr" rtl="1">
              <a:buNone/>
            </a:pPr>
            <a:r>
              <a:rPr lang="fa-IR" dirty="0" smtClean="0">
                <a:cs typeface="B Nazanin" panose="00000400000000000000" pitchFamily="2" charset="-78"/>
              </a:rPr>
              <a:t>یک مجموعه تخصصی در زمینه تولید محتوای سه بعدی ویژه وب، واقعیت افزوده و محازی</a:t>
            </a:r>
            <a:endParaRPr lang="en-US"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ctr" rtl="1">
              <a:buNone/>
            </a:pPr>
            <a:endParaRPr lang="en-US"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ctr" rtl="1">
              <a:buNone/>
            </a:pPr>
            <a:endParaRPr lang="en-US"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ctr" rtl="1">
              <a:buNone/>
            </a:pPr>
            <a:endParaRPr lang="en-US"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ctr" rtl="1">
              <a:buNone/>
            </a:pPr>
            <a:endParaRPr lang="en-US"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ctr" rtl="1">
              <a:buNone/>
            </a:pPr>
            <a:r>
              <a:rPr lang="en-US" dirty="0" smtClean="0">
                <a:cs typeface="B Nazanin" panose="00000400000000000000" pitchFamily="2" charset="-78"/>
              </a:rPr>
              <a:t>https</a:t>
            </a:r>
            <a:r>
              <a:rPr lang="en-US" dirty="0">
                <a:cs typeface="B Nazanin" panose="00000400000000000000" pitchFamily="2" charset="-78"/>
              </a:rPr>
              <a:t>://sketchfab.com</a:t>
            </a:r>
            <a:endParaRPr lang="en-US" dirty="0" smtClean="0">
              <a:cs typeface="B Nazanin" panose="00000400000000000000" pitchFamily="2" charset="-78"/>
            </a:endParaRPr>
          </a:p>
          <a:p>
            <a:pPr marL="0" indent="0" algn="ctr" rtl="1">
              <a:buNone/>
            </a:pP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9546" y="1905000"/>
            <a:ext cx="3833165" cy="383316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661186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Reolution</a:t>
            </a:r>
            <a:r>
              <a:rPr lang="en-US" b="1" dirty="0" smtClean="0"/>
              <a:t> Tube</a:t>
            </a:r>
            <a:endParaRPr lang="en-US" b="1" dirty="0"/>
          </a:p>
        </p:txBody>
      </p:sp>
      <p:sp>
        <p:nvSpPr>
          <p:cNvPr id="3" name="Content Placeholder 2"/>
          <p:cNvSpPr>
            <a:spLocks noGrp="1"/>
          </p:cNvSpPr>
          <p:nvPr>
            <p:ph idx="1"/>
          </p:nvPr>
        </p:nvSpPr>
        <p:spPr>
          <a:xfrm>
            <a:off x="942378" y="1416496"/>
            <a:ext cx="8946541" cy="5262282"/>
          </a:xfrm>
        </p:spPr>
        <p:txBody>
          <a:bodyPr/>
          <a:lstStyle/>
          <a:p>
            <a:pPr marL="0" indent="0" algn="ctr" rtl="1">
              <a:buNone/>
            </a:pPr>
            <a:r>
              <a:rPr lang="fa-IR" dirty="0" smtClean="0">
                <a:cs typeface="B Nazanin" panose="00000400000000000000" pitchFamily="2" charset="-78"/>
              </a:rPr>
              <a:t>یک مجموعه تخصصی در زمینه حل مشکلات دنیای واقعی با استفاده تکنولوژی واقعیت افزوده با راه اندازی قابلیت های نوین بر بستر ابزارهای موجودی چون مجموعه آفیس</a:t>
            </a:r>
            <a:endParaRPr lang="en-US"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ctr" rtl="1">
              <a:buNone/>
            </a:pPr>
            <a:endParaRPr lang="en-US"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ctr" rtl="1">
              <a:buNone/>
            </a:pPr>
            <a:endParaRPr lang="en-US"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ctr" rtl="1">
              <a:buNone/>
            </a:pPr>
            <a:endParaRPr lang="en-US"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ctr" rtl="1">
              <a:buNone/>
            </a:pPr>
            <a:endParaRPr lang="en-US"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ctr" rtl="1">
              <a:buNone/>
            </a:pPr>
            <a:r>
              <a:rPr lang="en-US" dirty="0">
                <a:cs typeface="B Nazanin" panose="00000400000000000000" pitchFamily="2" charset="-78"/>
              </a:rPr>
              <a:t>http://www.resolutiontube.com/</a:t>
            </a: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fa-IR" dirty="0">
              <a:cs typeface="B Nazanin" panose="00000400000000000000" pitchFamily="2" charset="-78"/>
            </a:endParaRP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9173" y="2166541"/>
            <a:ext cx="6497742" cy="376219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692092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155" y="533185"/>
            <a:ext cx="9404723" cy="1400530"/>
          </a:xfrm>
        </p:spPr>
        <p:txBody>
          <a:bodyPr/>
          <a:lstStyle/>
          <a:p>
            <a:pPr algn="ctr" rtl="1"/>
            <a:r>
              <a:rPr lang="en-US" b="1" dirty="0" err="1" smtClean="0"/>
              <a:t>Blippar</a:t>
            </a:r>
            <a:endParaRPr lang="en-US" b="1" dirty="0"/>
          </a:p>
        </p:txBody>
      </p:sp>
      <p:sp>
        <p:nvSpPr>
          <p:cNvPr id="3" name="Content Placeholder 2"/>
          <p:cNvSpPr>
            <a:spLocks noGrp="1"/>
          </p:cNvSpPr>
          <p:nvPr>
            <p:ph idx="1"/>
          </p:nvPr>
        </p:nvSpPr>
        <p:spPr>
          <a:xfrm>
            <a:off x="1103312" y="1548169"/>
            <a:ext cx="8946541" cy="5020881"/>
          </a:xfrm>
        </p:spPr>
        <p:txBody>
          <a:bodyPr/>
          <a:lstStyle/>
          <a:p>
            <a:pPr marL="0" indent="0" algn="ctr" rtl="1">
              <a:buNone/>
            </a:pPr>
            <a:r>
              <a:rPr lang="fa-IR" dirty="0" smtClean="0">
                <a:cs typeface="B Nazanin" panose="00000400000000000000" pitchFamily="2" charset="-78"/>
              </a:rPr>
              <a:t>یک مجموعه تخصصی در زمینه تولید محصولات واقعیت افزوده و بینایی ماشینی که در ترکیب با هوش مصنوعی </a:t>
            </a:r>
            <a:r>
              <a:rPr lang="en-US" dirty="0" smtClean="0">
                <a:cs typeface="B Nazanin" panose="00000400000000000000" pitchFamily="2" charset="-78"/>
              </a:rPr>
              <a:t>solution</a:t>
            </a:r>
            <a:r>
              <a:rPr lang="fa-IR" dirty="0" smtClean="0">
                <a:cs typeface="B Nazanin" panose="00000400000000000000" pitchFamily="2" charset="-78"/>
              </a:rPr>
              <a:t> های مختلف و متفاوتی ارائه می دهد.</a:t>
            </a:r>
            <a:endParaRPr lang="en-US" dirty="0" smtClean="0">
              <a:cs typeface="B Nazanin" panose="00000400000000000000" pitchFamily="2" charset="-78"/>
            </a:endParaRPr>
          </a:p>
          <a:p>
            <a:pPr marL="0" indent="0" algn="ctr" rtl="1">
              <a:buNone/>
            </a:pPr>
            <a:endParaRPr lang="en-US" dirty="0"/>
          </a:p>
          <a:p>
            <a:pPr marL="0" indent="0" algn="ctr" rtl="1">
              <a:buNone/>
            </a:pPr>
            <a:endParaRPr lang="en-US" dirty="0" smtClean="0"/>
          </a:p>
          <a:p>
            <a:pPr marL="0" indent="0" algn="ctr" rtl="1">
              <a:buNone/>
            </a:pPr>
            <a:endParaRPr lang="en-US" dirty="0"/>
          </a:p>
          <a:p>
            <a:pPr marL="0" indent="0" algn="ctr" rtl="1">
              <a:buNone/>
            </a:pPr>
            <a:endParaRPr lang="en-US" dirty="0" smtClean="0"/>
          </a:p>
          <a:p>
            <a:pPr marL="0" indent="0" algn="ctr" rtl="1">
              <a:buNone/>
            </a:pPr>
            <a:endParaRPr lang="en-US" dirty="0"/>
          </a:p>
          <a:p>
            <a:pPr marL="0" indent="0" algn="ctr" rtl="1">
              <a:buNone/>
            </a:pPr>
            <a:endParaRPr lang="en-US" dirty="0" smtClean="0"/>
          </a:p>
          <a:p>
            <a:pPr marL="0" indent="0" algn="ctr" rtl="1">
              <a:buNone/>
            </a:pPr>
            <a:endParaRPr lang="en-US" dirty="0"/>
          </a:p>
          <a:p>
            <a:pPr marL="0" indent="0" algn="ctr" rtl="1">
              <a:buNone/>
            </a:pPr>
            <a:endParaRPr lang="en-US" dirty="0" smtClean="0"/>
          </a:p>
          <a:p>
            <a:pPr marL="0" indent="0" algn="ctr" rtl="1">
              <a:buNone/>
            </a:pPr>
            <a:endParaRPr lang="en-US" dirty="0"/>
          </a:p>
          <a:p>
            <a:pPr marL="0" indent="0" algn="ctr" rtl="1">
              <a:buNone/>
            </a:pPr>
            <a:r>
              <a:rPr lang="en-US" dirty="0" smtClean="0"/>
              <a:t>https</a:t>
            </a:r>
            <a:r>
              <a:rPr lang="en-US" dirty="0"/>
              <a:t>://web.blippar.com</a:t>
            </a:r>
            <a:r>
              <a:rPr lang="en-US" dirty="0" smtClean="0"/>
              <a:t>/</a:t>
            </a:r>
          </a:p>
          <a:p>
            <a:pPr marL="0" indent="0" algn="ctr" rtl="1">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2211" y="2302842"/>
            <a:ext cx="7768742" cy="37564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6593204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155" y="533185"/>
            <a:ext cx="9404723" cy="1400530"/>
          </a:xfrm>
        </p:spPr>
        <p:txBody>
          <a:bodyPr/>
          <a:lstStyle/>
          <a:p>
            <a:pPr algn="ctr" rtl="1"/>
            <a:r>
              <a:rPr lang="en-US" b="1" dirty="0" smtClean="0"/>
              <a:t>Neo Bear</a:t>
            </a:r>
            <a:endParaRPr lang="en-US" b="1" dirty="0"/>
          </a:p>
        </p:txBody>
      </p:sp>
      <p:sp>
        <p:nvSpPr>
          <p:cNvPr id="3" name="Content Placeholder 2"/>
          <p:cNvSpPr>
            <a:spLocks noGrp="1"/>
          </p:cNvSpPr>
          <p:nvPr>
            <p:ph idx="1"/>
          </p:nvPr>
        </p:nvSpPr>
        <p:spPr>
          <a:xfrm>
            <a:off x="1103312" y="1548169"/>
            <a:ext cx="8946541" cy="5020881"/>
          </a:xfrm>
        </p:spPr>
        <p:txBody>
          <a:bodyPr>
            <a:normAutofit lnSpcReduction="10000"/>
          </a:bodyPr>
          <a:lstStyle/>
          <a:p>
            <a:pPr marL="0" indent="0" algn="ctr" rtl="1">
              <a:buNone/>
            </a:pPr>
            <a:r>
              <a:rPr lang="fa-IR" dirty="0" smtClean="0">
                <a:cs typeface="B Nazanin" panose="00000400000000000000" pitchFamily="2" charset="-78"/>
              </a:rPr>
              <a:t>مجموعه سازنده نرم افزارها و اپلیکیشن های آموزشی و سرگرمی واقعیت افزوده</a:t>
            </a:r>
            <a:endParaRPr lang="en-US" dirty="0" smtClean="0">
              <a:cs typeface="B Nazanin" panose="00000400000000000000" pitchFamily="2" charset="-78"/>
            </a:endParaRPr>
          </a:p>
          <a:p>
            <a:pPr marL="0" indent="0" algn="ctr" rtl="1">
              <a:buNone/>
            </a:pPr>
            <a:endParaRPr lang="fa-IR" dirty="0" smtClean="0"/>
          </a:p>
          <a:p>
            <a:pPr marL="0" indent="0" algn="ctr" rtl="1">
              <a:buNone/>
            </a:pPr>
            <a:endParaRPr lang="en-US" dirty="0"/>
          </a:p>
          <a:p>
            <a:pPr marL="0" indent="0" algn="ctr" rtl="1">
              <a:buNone/>
            </a:pPr>
            <a:endParaRPr lang="en-US" dirty="0" smtClean="0"/>
          </a:p>
          <a:p>
            <a:pPr marL="0" indent="0" algn="ctr" rtl="1">
              <a:buNone/>
            </a:pPr>
            <a:endParaRPr lang="en-US" dirty="0"/>
          </a:p>
          <a:p>
            <a:pPr marL="0" indent="0" algn="ctr" rtl="1">
              <a:buNone/>
            </a:pPr>
            <a:endParaRPr lang="en-US" dirty="0" smtClean="0"/>
          </a:p>
          <a:p>
            <a:pPr marL="0" indent="0" algn="ctr" rtl="1">
              <a:buNone/>
            </a:pPr>
            <a:endParaRPr lang="en-US" dirty="0"/>
          </a:p>
          <a:p>
            <a:pPr marL="0" indent="0" algn="ctr" rtl="1">
              <a:buNone/>
            </a:pPr>
            <a:endParaRPr lang="en-US" dirty="0" smtClean="0"/>
          </a:p>
          <a:p>
            <a:pPr marL="0" indent="0" algn="ctr" rtl="1">
              <a:buNone/>
            </a:pPr>
            <a:endParaRPr lang="en-US" dirty="0"/>
          </a:p>
          <a:p>
            <a:pPr marL="0" indent="0" algn="ctr" rtl="1">
              <a:buNone/>
            </a:pPr>
            <a:endParaRPr lang="en-US" dirty="0" smtClean="0"/>
          </a:p>
          <a:p>
            <a:pPr marL="0" indent="0" algn="ctr" rtl="1">
              <a:buNone/>
            </a:pPr>
            <a:endParaRPr lang="en-US" dirty="0"/>
          </a:p>
          <a:p>
            <a:pPr marL="0" indent="0" algn="ctr" rtl="1">
              <a:buNone/>
            </a:pPr>
            <a:r>
              <a:rPr lang="en-US" dirty="0"/>
              <a:t>http://www.neo-bear.com/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6598" y="2026310"/>
            <a:ext cx="3808329" cy="380832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898443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t>ScopeAR</a:t>
            </a:r>
            <a:endParaRPr lang="en-US" b="1" dirty="0"/>
          </a:p>
        </p:txBody>
      </p:sp>
      <p:sp>
        <p:nvSpPr>
          <p:cNvPr id="3" name="Content Placeholder 2"/>
          <p:cNvSpPr>
            <a:spLocks noGrp="1"/>
          </p:cNvSpPr>
          <p:nvPr>
            <p:ph idx="1"/>
          </p:nvPr>
        </p:nvSpPr>
        <p:spPr>
          <a:xfrm>
            <a:off x="1103312" y="1294790"/>
            <a:ext cx="8946541" cy="5201108"/>
          </a:xfrm>
        </p:spPr>
        <p:txBody>
          <a:bodyPr>
            <a:normAutofit/>
          </a:bodyPr>
          <a:lstStyle/>
          <a:p>
            <a:pPr marL="0" indent="0" algn="ctr" rtl="1">
              <a:buNone/>
            </a:pPr>
            <a:r>
              <a:rPr lang="fa-IR" dirty="0" smtClean="0">
                <a:cs typeface="B Nazanin" panose="00000400000000000000" pitchFamily="2" charset="-78"/>
              </a:rPr>
              <a:t>سرویس ارائه خدمات علمی مبتنی </a:t>
            </a:r>
            <a:r>
              <a:rPr lang="en-US" dirty="0" smtClean="0">
                <a:cs typeface="B Nazanin" panose="00000400000000000000" pitchFamily="2" charset="-78"/>
              </a:rPr>
              <a:t>AR</a:t>
            </a:r>
            <a:r>
              <a:rPr lang="fa-IR" dirty="0" smtClean="0">
                <a:cs typeface="B Nazanin" panose="00000400000000000000" pitchFamily="2" charset="-78"/>
              </a:rPr>
              <a:t> با شعار دانش را هر جا که نیاز دارید قرار دهید</a:t>
            </a:r>
            <a:endParaRPr lang="en-US"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ctr" rtl="1">
              <a:buNone/>
            </a:pPr>
            <a:endParaRPr lang="en-US" dirty="0" smtClean="0"/>
          </a:p>
          <a:p>
            <a:pPr marL="0" indent="0" algn="ctr" rtl="1">
              <a:buNone/>
            </a:pPr>
            <a:endParaRPr lang="en-US" dirty="0"/>
          </a:p>
          <a:p>
            <a:pPr marL="0" indent="0" algn="ctr" rtl="1">
              <a:buNone/>
            </a:pPr>
            <a:endParaRPr lang="en-US" dirty="0" smtClean="0"/>
          </a:p>
          <a:p>
            <a:pPr marL="0" indent="0" algn="ctr" rtl="1">
              <a:buNone/>
            </a:pPr>
            <a:endParaRPr lang="en-US" dirty="0"/>
          </a:p>
          <a:p>
            <a:pPr marL="0" indent="0" algn="ctr" rtl="1">
              <a:buNone/>
            </a:pPr>
            <a:endParaRPr lang="en-US" dirty="0" smtClean="0"/>
          </a:p>
          <a:p>
            <a:pPr marL="0" indent="0" algn="ctr" rtl="1">
              <a:buNone/>
            </a:pPr>
            <a:endParaRPr lang="en-US" dirty="0"/>
          </a:p>
          <a:p>
            <a:pPr marL="0" indent="0" algn="ctr" rtl="1">
              <a:buNone/>
            </a:pPr>
            <a:endParaRPr lang="en-US" dirty="0" smtClean="0"/>
          </a:p>
          <a:p>
            <a:pPr marL="0" indent="0" algn="ctr" rtl="1">
              <a:buNone/>
            </a:pPr>
            <a:endParaRPr lang="en-US" dirty="0" smtClean="0"/>
          </a:p>
          <a:p>
            <a:pPr marL="0" indent="0" algn="ctr" rtl="1">
              <a:buNone/>
            </a:pPr>
            <a:endParaRPr lang="en-US" dirty="0"/>
          </a:p>
          <a:p>
            <a:pPr marL="0" indent="0" algn="ctr" rtl="1">
              <a:buNone/>
            </a:pPr>
            <a:r>
              <a:rPr lang="en-US" dirty="0"/>
              <a:t>https://www.scopear.com/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6365" y="1770277"/>
            <a:ext cx="7093275" cy="422855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9031642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en-US" b="1" dirty="0" smtClean="0"/>
              <a:t>Meta</a:t>
            </a:r>
            <a:endParaRPr lang="en-US" b="1" dirty="0"/>
          </a:p>
        </p:txBody>
      </p:sp>
      <p:sp>
        <p:nvSpPr>
          <p:cNvPr id="3" name="Content Placeholder 2"/>
          <p:cNvSpPr>
            <a:spLocks noGrp="1"/>
          </p:cNvSpPr>
          <p:nvPr>
            <p:ph idx="1"/>
          </p:nvPr>
        </p:nvSpPr>
        <p:spPr>
          <a:xfrm>
            <a:off x="1103312" y="1331366"/>
            <a:ext cx="8946541" cy="5332781"/>
          </a:xfrm>
        </p:spPr>
        <p:txBody>
          <a:bodyPr>
            <a:normAutofit fontScale="92500" lnSpcReduction="20000"/>
          </a:bodyPr>
          <a:lstStyle/>
          <a:p>
            <a:pPr marL="0" indent="0" algn="ctr" rtl="1">
              <a:buNone/>
            </a:pPr>
            <a:r>
              <a:rPr lang="fa-IR" dirty="0" smtClean="0">
                <a:cs typeface="B Nazanin" panose="00000400000000000000" pitchFamily="2" charset="-78"/>
              </a:rPr>
              <a:t>یک پلتفرم سخت افزاری نرم افزاری برای ارائه و نمایش محصولات واقعیت افزوده و هولوگرافیک</a:t>
            </a:r>
            <a:endParaRPr lang="en-US" dirty="0" smtClean="0">
              <a:cs typeface="B Nazanin" panose="00000400000000000000" pitchFamily="2" charset="-78"/>
            </a:endParaRPr>
          </a:p>
          <a:p>
            <a:pPr marL="0" indent="0" algn="ctr" rtl="1">
              <a:buNone/>
            </a:pPr>
            <a:endParaRPr lang="en-US" dirty="0" smtClean="0">
              <a:cs typeface="B Nazanin" panose="00000400000000000000" pitchFamily="2" charset="-78"/>
            </a:endParaRPr>
          </a:p>
          <a:p>
            <a:pPr marL="0" indent="0" algn="ctr" rtl="1">
              <a:buNone/>
            </a:pPr>
            <a:endParaRPr lang="fa-IR" dirty="0" smtClean="0">
              <a:cs typeface="B Nazanin" panose="00000400000000000000" pitchFamily="2" charset="-78"/>
            </a:endParaRPr>
          </a:p>
          <a:p>
            <a:pPr marL="0" indent="0" algn="ctr" rtl="1">
              <a:buNone/>
            </a:pPr>
            <a:endParaRPr lang="fa-IR" dirty="0"/>
          </a:p>
          <a:p>
            <a:pPr marL="0" indent="0" algn="ctr" rtl="1">
              <a:buNone/>
            </a:pPr>
            <a:endParaRPr lang="fa-IR" dirty="0" smtClean="0"/>
          </a:p>
          <a:p>
            <a:pPr marL="0" indent="0" algn="ctr" rtl="1">
              <a:buNone/>
            </a:pPr>
            <a:endParaRPr lang="fa-IR" dirty="0"/>
          </a:p>
          <a:p>
            <a:pPr marL="0" indent="0" algn="ctr" rtl="1">
              <a:buNone/>
            </a:pPr>
            <a:endParaRPr lang="fa-IR" dirty="0" smtClean="0"/>
          </a:p>
          <a:p>
            <a:pPr marL="0" indent="0" algn="ctr" rtl="1">
              <a:buNone/>
            </a:pPr>
            <a:endParaRPr lang="fa-IR" dirty="0"/>
          </a:p>
          <a:p>
            <a:pPr marL="0" indent="0" algn="ctr" rtl="1">
              <a:buNone/>
            </a:pPr>
            <a:endParaRPr lang="fa-IR" dirty="0" smtClean="0"/>
          </a:p>
          <a:p>
            <a:pPr marL="0" indent="0" algn="ctr" rtl="1">
              <a:buNone/>
            </a:pPr>
            <a:endParaRPr lang="fa-IR" dirty="0" smtClean="0"/>
          </a:p>
          <a:p>
            <a:pPr marL="0" indent="0" algn="ctr" rtl="1">
              <a:buNone/>
            </a:pPr>
            <a:endParaRPr lang="fa-IR" dirty="0"/>
          </a:p>
          <a:p>
            <a:pPr marL="0" indent="0" algn="ctr" rtl="1">
              <a:buNone/>
            </a:pPr>
            <a:endParaRPr lang="fa-IR" dirty="0" smtClean="0"/>
          </a:p>
          <a:p>
            <a:pPr marL="0" indent="0" algn="ctr" rtl="1">
              <a:buNone/>
            </a:pPr>
            <a:endParaRPr lang="fa-IR" dirty="0"/>
          </a:p>
          <a:p>
            <a:pPr marL="0" indent="0" algn="ctr" rtl="1">
              <a:buNone/>
            </a:pPr>
            <a:r>
              <a:rPr lang="en-US" dirty="0" smtClean="0"/>
              <a:t>www.metavision.com</a:t>
            </a:r>
            <a:endParaRPr lang="fa-IR" dirty="0" smtClean="0"/>
          </a:p>
          <a:p>
            <a:pPr marL="0" indent="0" algn="ctr" rtl="1">
              <a:buNone/>
            </a:pPr>
            <a:endParaRPr lang="fa-IR" dirty="0" smtClean="0"/>
          </a:p>
          <a:p>
            <a:pPr marL="0" indent="0" algn="ctr" rtl="1">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2139" y="1756256"/>
            <a:ext cx="7112665" cy="406725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45115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هولوگرافیک</a:t>
            </a:r>
            <a:endParaRPr lang="en-US" dirty="0">
              <a:cs typeface="B Titr" panose="00000700000000000000" pitchFamily="2" charset="-78"/>
            </a:endParaRPr>
          </a:p>
        </p:txBody>
      </p:sp>
      <p:sp>
        <p:nvSpPr>
          <p:cNvPr id="3" name="Content Placeholder 2"/>
          <p:cNvSpPr>
            <a:spLocks noGrp="1"/>
          </p:cNvSpPr>
          <p:nvPr>
            <p:ph idx="1"/>
          </p:nvPr>
        </p:nvSpPr>
        <p:spPr>
          <a:xfrm>
            <a:off x="548641" y="1284823"/>
            <a:ext cx="10343692" cy="1246236"/>
          </a:xfrm>
        </p:spPr>
        <p:txBody>
          <a:bodyPr>
            <a:normAutofit/>
          </a:bodyPr>
          <a:lstStyle/>
          <a:p>
            <a:pPr marL="0" indent="0" algn="just" rtl="1">
              <a:buNone/>
            </a:pPr>
            <a:r>
              <a:rPr lang="fa-IR" dirty="0" smtClean="0">
                <a:cs typeface="B Nazanin" panose="00000400000000000000" pitchFamily="2" charset="-78"/>
              </a:rPr>
              <a:t>حال </a:t>
            </a:r>
            <a:r>
              <a:rPr lang="fa-IR" dirty="0">
                <a:cs typeface="B Nazanin" panose="00000400000000000000" pitchFamily="2" charset="-78"/>
              </a:rPr>
              <a:t>این سوق دهی می تواند در قالب واسطه ای به نام عینک و تلفن همراه باشد و یا به واسطه پروژکتورها و صفحات نمایش سه بعدی هولوگرافیک صورت </a:t>
            </a:r>
            <a:r>
              <a:rPr lang="fa-IR" dirty="0" smtClean="0">
                <a:cs typeface="B Nazanin" panose="00000400000000000000" pitchFamily="2" charset="-78"/>
              </a:rPr>
              <a:t>پذیرد</a:t>
            </a:r>
            <a:r>
              <a:rPr lang="fa-IR" dirty="0">
                <a:cs typeface="B Nazanin" panose="00000400000000000000" pitchFamily="2" charset="-78"/>
              </a:rPr>
              <a:t> </a:t>
            </a:r>
            <a:r>
              <a:rPr lang="fa-IR" dirty="0" smtClean="0">
                <a:cs typeface="B Nazanin" panose="00000400000000000000" pitchFamily="2" charset="-78"/>
              </a:rPr>
              <a:t>تا دیگر نیازی به دستگاه واسطی نباشد.</a:t>
            </a: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7487" y="2249614"/>
            <a:ext cx="9906000" cy="433387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823091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5453" y="772759"/>
            <a:ext cx="8946541" cy="873161"/>
          </a:xfrm>
        </p:spPr>
        <p:txBody>
          <a:bodyPr>
            <a:normAutofit/>
          </a:bodyPr>
          <a:lstStyle/>
          <a:p>
            <a:pPr marL="0" indent="0" algn="ctr" rtl="1">
              <a:buNone/>
            </a:pPr>
            <a:r>
              <a:rPr lang="fa-IR" sz="4000" dirty="0" smtClean="0">
                <a:cs typeface="B Titr" panose="00000700000000000000" pitchFamily="2" charset="-78"/>
              </a:rPr>
              <a:t>کارکردهای </a:t>
            </a:r>
            <a:r>
              <a:rPr lang="en-US" sz="4000" b="1" dirty="0" smtClean="0">
                <a:cs typeface="B Titr" panose="00000700000000000000" pitchFamily="2" charset="-78"/>
              </a:rPr>
              <a:t>AR</a:t>
            </a:r>
            <a:r>
              <a:rPr lang="fa-IR" sz="4000" dirty="0" smtClean="0">
                <a:cs typeface="B Titr" panose="00000700000000000000" pitchFamily="2" charset="-78"/>
              </a:rPr>
              <a:t> و </a:t>
            </a:r>
            <a:r>
              <a:rPr lang="en-US" sz="4000" dirty="0" smtClean="0">
                <a:cs typeface="B Titr" panose="00000700000000000000" pitchFamily="2" charset="-78"/>
              </a:rPr>
              <a:t>Holographic</a:t>
            </a:r>
            <a:endParaRPr lang="en-US" sz="4000" dirty="0">
              <a:cs typeface="B Titr" panose="00000700000000000000" pitchFamily="2" charset="-78"/>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6770" y="1938528"/>
            <a:ext cx="3931311" cy="393131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951438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6932" y="2779776"/>
            <a:ext cx="8946541" cy="1018031"/>
          </a:xfrm>
        </p:spPr>
        <p:txBody>
          <a:bodyPr>
            <a:normAutofit/>
          </a:bodyPr>
          <a:lstStyle/>
          <a:p>
            <a:pPr marL="0" indent="0" algn="ctr" rtl="1">
              <a:buNone/>
            </a:pPr>
            <a:r>
              <a:rPr lang="fa-IR" sz="4400" dirty="0" smtClean="0">
                <a:cs typeface="B Titr" panose="00000700000000000000" pitchFamily="2" charset="-78"/>
              </a:rPr>
              <a:t>آموزش</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2817820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4361" y="503925"/>
            <a:ext cx="9404723" cy="897940"/>
          </a:xfrm>
        </p:spPr>
        <p:txBody>
          <a:bodyPr/>
          <a:lstStyle/>
          <a:p>
            <a:pPr algn="ctr" rtl="1"/>
            <a:r>
              <a:rPr lang="fa-IR" b="1" dirty="0" smtClean="0">
                <a:cs typeface="B Nazanin" panose="00000400000000000000" pitchFamily="2" charset="-78"/>
              </a:rPr>
              <a:t>مرور تاریخ</a:t>
            </a:r>
            <a:endParaRPr lang="en-US" b="1" dirty="0">
              <a:cs typeface="B Nazanin" panose="00000400000000000000" pitchFamily="2" charset="-78"/>
            </a:endParaRPr>
          </a:p>
        </p:txBody>
      </p:sp>
      <p:sp>
        <p:nvSpPr>
          <p:cNvPr id="3" name="Content Placeholder 2"/>
          <p:cNvSpPr>
            <a:spLocks noGrp="1"/>
          </p:cNvSpPr>
          <p:nvPr>
            <p:ph idx="1"/>
          </p:nvPr>
        </p:nvSpPr>
        <p:spPr>
          <a:xfrm>
            <a:off x="1103312" y="1401865"/>
            <a:ext cx="8946541" cy="1121879"/>
          </a:xfrm>
        </p:spPr>
        <p:txBody>
          <a:bodyPr/>
          <a:lstStyle/>
          <a:p>
            <a:pPr marL="0" indent="0" algn="just" rtl="1">
              <a:buNone/>
            </a:pPr>
            <a:r>
              <a:rPr lang="fa-IR" dirty="0" smtClean="0">
                <a:cs typeface="B Nazanin" panose="00000400000000000000" pitchFamily="2" charset="-78"/>
              </a:rPr>
              <a:t>در موسسه </a:t>
            </a:r>
            <a:r>
              <a:rPr lang="fa-IR" dirty="0">
                <a:cs typeface="B Nazanin" panose="00000400000000000000" pitchFamily="2" charset="-78"/>
              </a:rPr>
              <a:t>هنر دیترویت </a:t>
            </a:r>
            <a:r>
              <a:rPr lang="fa-IR" dirty="0" smtClean="0">
                <a:cs typeface="B Nazanin" panose="00000400000000000000" pitchFamily="2" charset="-78"/>
              </a:rPr>
              <a:t>بازدید </a:t>
            </a:r>
            <a:r>
              <a:rPr lang="fa-IR" dirty="0">
                <a:cs typeface="B Nazanin" panose="00000400000000000000" pitchFamily="2" charset="-78"/>
              </a:rPr>
              <a:t>کنندگان از این موسسه می توانند با درخواست یک </a:t>
            </a:r>
            <a:r>
              <a:rPr lang="en-US" dirty="0">
                <a:cs typeface="B Nazanin" panose="00000400000000000000" pitchFamily="2" charset="-78"/>
              </a:rPr>
              <a:t>Lenovo </a:t>
            </a:r>
            <a:r>
              <a:rPr lang="en-US" dirty="0" err="1">
                <a:cs typeface="B Nazanin" panose="00000400000000000000" pitchFamily="2" charset="-78"/>
              </a:rPr>
              <a:t>Phab</a:t>
            </a:r>
            <a:r>
              <a:rPr lang="en-US" dirty="0">
                <a:cs typeface="B Nazanin" panose="00000400000000000000" pitchFamily="2" charset="-78"/>
              </a:rPr>
              <a:t> 2 </a:t>
            </a:r>
            <a:r>
              <a:rPr lang="fa-IR" dirty="0" smtClean="0">
                <a:cs typeface="B Nazanin" panose="00000400000000000000" pitchFamily="2" charset="-78"/>
              </a:rPr>
              <a:t>اولین </a:t>
            </a:r>
            <a:r>
              <a:rPr lang="fa-IR" dirty="0">
                <a:cs typeface="B Nazanin" panose="00000400000000000000" pitchFamily="2" charset="-78"/>
              </a:rPr>
              <a:t>تلفن هوشمند مجهز به تانگو)، با استفاده از تکنولوژی واقعیت افزوده اطلاعات کامل تری در مورد آن چه مشاهده می کنند به دست آورند.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9082" y="2536545"/>
            <a:ext cx="5715000" cy="37814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376219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منسوجات قصه گوی </a:t>
            </a:r>
            <a:r>
              <a:rPr lang="en-US" b="1" dirty="0" smtClean="0">
                <a:cs typeface="B Nazanin" panose="00000400000000000000" pitchFamily="2" charset="-78"/>
              </a:rPr>
              <a:t>Tilt</a:t>
            </a:r>
            <a:endParaRPr lang="en-US" b="1" dirty="0">
              <a:cs typeface="B Nazanin" panose="00000400000000000000" pitchFamily="2" charset="-78"/>
            </a:endParaRPr>
          </a:p>
        </p:txBody>
      </p:sp>
      <p:sp>
        <p:nvSpPr>
          <p:cNvPr id="3" name="Content Placeholder 2"/>
          <p:cNvSpPr>
            <a:spLocks noGrp="1"/>
          </p:cNvSpPr>
          <p:nvPr>
            <p:ph idx="1"/>
          </p:nvPr>
        </p:nvSpPr>
        <p:spPr>
          <a:xfrm>
            <a:off x="6386171" y="2089494"/>
            <a:ext cx="5119408" cy="4223523"/>
          </a:xfrm>
        </p:spPr>
        <p:txBody>
          <a:bodyPr/>
          <a:lstStyle/>
          <a:p>
            <a:pPr marL="0" indent="0" algn="just" rtl="1">
              <a:buNone/>
            </a:pPr>
            <a:r>
              <a:rPr lang="fa-IR" dirty="0">
                <a:cs typeface="B Nazanin" panose="00000400000000000000" pitchFamily="2" charset="-78"/>
              </a:rPr>
              <a:t>تا به امروز اپلیکیشن های زیادی توسعه یافته اند که با استفاده از تکنولوژی واقعیت افزوده، برای کودکان قصه می گویند اما شرکت </a:t>
            </a:r>
            <a:r>
              <a:rPr lang="en-US" dirty="0" smtClean="0">
                <a:cs typeface="B Nazanin" panose="00000400000000000000" pitchFamily="2" charset="-78"/>
              </a:rPr>
              <a:t>Tilt</a:t>
            </a:r>
            <a:r>
              <a:rPr lang="fa-IR" dirty="0" smtClean="0">
                <a:cs typeface="B Nazanin" panose="00000400000000000000" pitchFamily="2" charset="-78"/>
              </a:rPr>
              <a:t> اخیراً </a:t>
            </a:r>
            <a:r>
              <a:rPr lang="fa-IR" dirty="0">
                <a:cs typeface="B Nazanin" panose="00000400000000000000" pitchFamily="2" charset="-78"/>
              </a:rPr>
              <a:t>پا را فراتر گذاشته و از منسوجاتی به نام </a:t>
            </a:r>
            <a:r>
              <a:rPr lang="en-US" dirty="0" err="1" smtClean="0">
                <a:cs typeface="B Nazanin" panose="00000400000000000000" pitchFamily="2" charset="-78"/>
              </a:rPr>
              <a:t>SpinTales</a:t>
            </a:r>
            <a:r>
              <a:rPr lang="fa-IR" dirty="0">
                <a:cs typeface="B Nazanin" panose="00000400000000000000" pitchFamily="2" charset="-78"/>
              </a:rPr>
              <a:t> </a:t>
            </a:r>
            <a:r>
              <a:rPr lang="fa-IR" dirty="0" smtClean="0">
                <a:cs typeface="B Nazanin" panose="00000400000000000000" pitchFamily="2" charset="-78"/>
              </a:rPr>
              <a:t>رونمایی </a:t>
            </a:r>
            <a:r>
              <a:rPr lang="fa-IR" dirty="0">
                <a:cs typeface="B Nazanin" panose="00000400000000000000" pitchFamily="2" charset="-78"/>
              </a:rPr>
              <a:t>کرده که داستان هایی شگفت انگیز برای کودکان تعریف می کنند. از جمله محصولات جدید این کمپانی می توان به «فرش جنگل» و «لحاف سحرآمیز» اشاره کرد که هر یک 99 دلار قیمت داشته و به کمک اپلیکیشنی برای موبایل، کودکان را در داستان های خود غرق می کنند.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724" y="1592389"/>
            <a:ext cx="5715000" cy="38195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789983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t>نمایش اندام داخلی با واقعیت افزوده</a:t>
            </a:r>
            <a:endParaRPr lang="en-US" b="1" dirty="0"/>
          </a:p>
        </p:txBody>
      </p:sp>
      <p:sp>
        <p:nvSpPr>
          <p:cNvPr id="3" name="Content Placeholder 2"/>
          <p:cNvSpPr>
            <a:spLocks noGrp="1"/>
          </p:cNvSpPr>
          <p:nvPr>
            <p:ph idx="1"/>
          </p:nvPr>
        </p:nvSpPr>
        <p:spPr>
          <a:xfrm>
            <a:off x="6361111" y="2176196"/>
            <a:ext cx="5288890" cy="3016516"/>
          </a:xfrm>
        </p:spPr>
        <p:txBody>
          <a:bodyPr/>
          <a:lstStyle/>
          <a:p>
            <a:pPr marL="0" indent="0" algn="just" rtl="1">
              <a:buNone/>
            </a:pPr>
            <a:r>
              <a:rPr lang="fa-IR" dirty="0">
                <a:cs typeface="B Nazanin" panose="00000400000000000000" pitchFamily="2" charset="-78"/>
              </a:rPr>
              <a:t>یک تیم تحقیقاتی کوچک به نام </a:t>
            </a:r>
            <a:r>
              <a:rPr lang="en-US" dirty="0" err="1" smtClean="0">
                <a:cs typeface="B Nazanin" panose="00000400000000000000" pitchFamily="2" charset="-78"/>
              </a:rPr>
              <a:t>Curiscope</a:t>
            </a:r>
            <a:r>
              <a:rPr lang="fa-IR" dirty="0" smtClean="0">
                <a:cs typeface="B Nazanin" panose="00000400000000000000" pitchFamily="2" charset="-78"/>
              </a:rPr>
              <a:t> کمپینی </a:t>
            </a:r>
            <a:r>
              <a:rPr lang="fa-IR" dirty="0">
                <a:cs typeface="B Nazanin" panose="00000400000000000000" pitchFamily="2" charset="-78"/>
              </a:rPr>
              <a:t>در وب سایت جمع سپاری کیک استارتر راه اندازی نمودند که محصولشان یک تی شرت ساده موسوم به </a:t>
            </a:r>
            <a:r>
              <a:rPr lang="en-US" dirty="0" err="1">
                <a:cs typeface="B Nazanin" panose="00000400000000000000" pitchFamily="2" charset="-78"/>
              </a:rPr>
              <a:t>Virtuali</a:t>
            </a:r>
            <a:r>
              <a:rPr lang="en-US" dirty="0">
                <a:cs typeface="B Nazanin" panose="00000400000000000000" pitchFamily="2" charset="-78"/>
              </a:rPr>
              <a:t>-Tee </a:t>
            </a:r>
            <a:r>
              <a:rPr lang="fa-IR" dirty="0">
                <a:cs typeface="B Nazanin" panose="00000400000000000000" pitchFamily="2" charset="-78"/>
              </a:rPr>
              <a:t>بود. این لباس به ظاهر ساده در واقع یک گجت واقعیت افزوده و آموزش آناتومی بدن انسان محسوب می گشت که در قالب لباس ساخت شده </a:t>
            </a:r>
            <a:r>
              <a:rPr lang="fa-IR" dirty="0" smtClean="0">
                <a:cs typeface="B Nazanin" panose="00000400000000000000" pitchFamily="2" charset="-78"/>
              </a:rPr>
              <a:t>بود.</a:t>
            </a:r>
            <a:br>
              <a:rPr lang="fa-IR" dirty="0" smtClean="0">
                <a:cs typeface="B Nazanin" panose="00000400000000000000" pitchFamily="2" charset="-78"/>
              </a:rPr>
            </a:br>
            <a:r>
              <a:rPr lang="fa-IR" dirty="0" smtClean="0">
                <a:cs typeface="B Nazanin" panose="00000400000000000000" pitchFamily="2" charset="-78"/>
              </a:rPr>
              <a:t>از </a:t>
            </a:r>
            <a:r>
              <a:rPr lang="fa-IR" dirty="0">
                <a:cs typeface="B Nazanin" panose="00000400000000000000" pitchFamily="2" charset="-78"/>
              </a:rPr>
              <a:t>طریق قرار دادن دوربین موبایل یا تبلت در مقابل فردی که تی شرت یاد شده را به تن دارد، کدهای شبیه </a:t>
            </a:r>
            <a:r>
              <a:rPr lang="en-US" dirty="0" smtClean="0">
                <a:cs typeface="B Nazanin" panose="00000400000000000000" pitchFamily="2" charset="-78"/>
              </a:rPr>
              <a:t>QR </a:t>
            </a:r>
            <a:r>
              <a:rPr lang="fa-IR" dirty="0" smtClean="0">
                <a:cs typeface="B Nazanin" panose="00000400000000000000" pitchFamily="2" charset="-78"/>
              </a:rPr>
              <a:t>روی </a:t>
            </a:r>
            <a:r>
              <a:rPr lang="fa-IR" dirty="0">
                <a:cs typeface="B Nazanin" panose="00000400000000000000" pitchFamily="2" charset="-78"/>
              </a:rPr>
              <a:t>آن به شکل واقعی شان تبدیل شده و در دیوایس های مذکور نمایش داده می شوند.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572" y="2079492"/>
            <a:ext cx="5715000" cy="32099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423893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آموزش جغرافی با واقعیت افزوده</a:t>
            </a:r>
            <a:endParaRPr lang="en-US" b="1" dirty="0">
              <a:cs typeface="B Nazanin" panose="00000400000000000000" pitchFamily="2" charset="-78"/>
            </a:endParaRPr>
          </a:p>
        </p:txBody>
      </p:sp>
      <p:sp>
        <p:nvSpPr>
          <p:cNvPr id="3" name="Content Placeholder 2"/>
          <p:cNvSpPr>
            <a:spLocks noGrp="1"/>
          </p:cNvSpPr>
          <p:nvPr>
            <p:ph idx="1"/>
          </p:nvPr>
        </p:nvSpPr>
        <p:spPr>
          <a:xfrm>
            <a:off x="5925311" y="1665213"/>
            <a:ext cx="6041124" cy="4530762"/>
          </a:xfrm>
        </p:spPr>
        <p:txBody>
          <a:bodyPr>
            <a:normAutofit fontScale="92500" lnSpcReduction="10000"/>
          </a:bodyPr>
          <a:lstStyle/>
          <a:p>
            <a:pPr marL="0" indent="0" algn="just" rtl="1">
              <a:buNone/>
            </a:pPr>
            <a:r>
              <a:rPr lang="fa-IR" dirty="0">
                <a:cs typeface="B Nazanin" panose="00000400000000000000" pitchFamily="2" charset="-78"/>
              </a:rPr>
              <a:t>به تازگی شرکت آمریکایی پلی‌شیفو </a:t>
            </a:r>
            <a:r>
              <a:rPr lang="en-US" dirty="0" err="1" smtClean="0">
                <a:cs typeface="B Nazanin" panose="00000400000000000000" pitchFamily="2" charset="-78"/>
              </a:rPr>
              <a:t>PlayShifu</a:t>
            </a:r>
            <a:r>
              <a:rPr lang="en-US" dirty="0" smtClean="0">
                <a:cs typeface="B Nazanin" panose="00000400000000000000" pitchFamily="2" charset="-78"/>
              </a:rPr>
              <a:t>، </a:t>
            </a:r>
            <a:r>
              <a:rPr lang="fa-IR" dirty="0">
                <a:cs typeface="B Nazanin" panose="00000400000000000000" pitchFamily="2" charset="-78"/>
              </a:rPr>
              <a:t>محصول جدیدی به نام اُربوت </a:t>
            </a:r>
            <a:r>
              <a:rPr lang="en-US" dirty="0">
                <a:cs typeface="B Nazanin" panose="00000400000000000000" pitchFamily="2" charset="-78"/>
              </a:rPr>
              <a:t> </a:t>
            </a:r>
            <a:r>
              <a:rPr lang="en-US" dirty="0" err="1" smtClean="0">
                <a:cs typeface="B Nazanin" panose="00000400000000000000" pitchFamily="2" charset="-78"/>
              </a:rPr>
              <a:t>Orboot</a:t>
            </a:r>
            <a:r>
              <a:rPr lang="fa-IR" dirty="0" smtClean="0">
                <a:cs typeface="B Nazanin" panose="00000400000000000000" pitchFamily="2" charset="-78"/>
              </a:rPr>
              <a:t>را </a:t>
            </a:r>
            <a:r>
              <a:rPr lang="fa-IR" dirty="0">
                <a:cs typeface="B Nazanin" panose="00000400000000000000" pitchFamily="2" charset="-78"/>
              </a:rPr>
              <a:t>معرفی کرد که از طریق واقعیت افزوده جغرافیا، تاریخ، فرهنگ و پوشش گیاهی تمامی کشورها و بسیاری موارد دیگر را به کودکان آموزش می‌دهد	</a:t>
            </a:r>
          </a:p>
          <a:p>
            <a:pPr marL="0" indent="0" algn="just" rtl="1">
              <a:buNone/>
            </a:pPr>
            <a:r>
              <a:rPr lang="fa-IR" dirty="0">
                <a:cs typeface="B Nazanin" panose="00000400000000000000" pitchFamily="2" charset="-78"/>
              </a:rPr>
              <a:t>پروژه‌ی اربوت شامل یک کره‌ی زمین شخصی‌سازی شده و برنامه‌ای برای تلفن‌های هوشمند است که به کودکان اجازه می‌دهد با استفاده از دوربین ابزار هوشمند خود تمام نقاط جهان را اسکن کرده و اطلاعات مربوط به آن را مشاهده کنند. از طرفی این برنامه قابلیت خواندن توضیحات ارائه شده را دارد تا کودکانی که هنوز نمی‌توانند متن‌ها را بخوانند نیز از آن استفاده کنند. 					</a:t>
            </a:r>
          </a:p>
          <a:p>
            <a:pPr marL="0" indent="0" algn="just" rtl="1">
              <a:buNone/>
            </a:pPr>
            <a:r>
              <a:rPr lang="fa-IR" dirty="0">
                <a:cs typeface="B Nazanin" panose="00000400000000000000" pitchFamily="2" charset="-78"/>
              </a:rPr>
              <a:t>با گرفتن دوربین تلفن هوشمند مقابل منطقه‌ی موردنظر و انتخاب آن اطلاعاتی شامل موقعیت جغرافیایی، آب و هوایی، فرهنگی، اختراعات، تاریخ، فرهنگ غذایی، بافت گیاهی و جانوری را به صورت 3 بعدی مشاهده کرد. سازندگان اعلام کردند صدها نمونه‌ی مختلف برای این کار طراحی شده و علاوه بر کودکان افراد بزرگ‌سال را نیز به سمت خود جذب خواهد کرد.							</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56" y="2043443"/>
            <a:ext cx="5588813" cy="314370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1324586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6932" y="2779776"/>
            <a:ext cx="8946541" cy="1018031"/>
          </a:xfrm>
        </p:spPr>
        <p:txBody>
          <a:bodyPr>
            <a:normAutofit/>
          </a:bodyPr>
          <a:lstStyle/>
          <a:p>
            <a:pPr marL="0" indent="0" algn="ctr" rtl="1">
              <a:buNone/>
            </a:pPr>
            <a:r>
              <a:rPr lang="fa-IR" sz="4400" dirty="0" smtClean="0">
                <a:cs typeface="B Titr" panose="00000700000000000000" pitchFamily="2" charset="-78"/>
              </a:rPr>
              <a:t>نظامی</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7517708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هولولنز در ارتش</a:t>
            </a:r>
            <a:endParaRPr lang="en-US" b="1" dirty="0">
              <a:cs typeface="B Nazanin" panose="00000400000000000000" pitchFamily="2" charset="-78"/>
            </a:endParaRPr>
          </a:p>
        </p:txBody>
      </p:sp>
      <p:sp>
        <p:nvSpPr>
          <p:cNvPr id="3" name="Content Placeholder 2"/>
          <p:cNvSpPr>
            <a:spLocks noGrp="1"/>
          </p:cNvSpPr>
          <p:nvPr>
            <p:ph idx="1"/>
          </p:nvPr>
        </p:nvSpPr>
        <p:spPr>
          <a:xfrm>
            <a:off x="6627572" y="1950505"/>
            <a:ext cx="5090147" cy="4406404"/>
          </a:xfrm>
        </p:spPr>
        <p:txBody>
          <a:bodyPr>
            <a:normAutofit fontScale="92500" lnSpcReduction="10000"/>
          </a:bodyPr>
          <a:lstStyle/>
          <a:p>
            <a:pPr marL="0" indent="0" algn="just" rtl="1">
              <a:buNone/>
            </a:pPr>
            <a:r>
              <a:rPr lang="fa-IR" dirty="0">
                <a:cs typeface="B Nazanin" panose="00000400000000000000" pitchFamily="2" charset="-78"/>
              </a:rPr>
              <a:t>کمپانی اوکراینی به نام </a:t>
            </a:r>
            <a:r>
              <a:rPr lang="en-US" dirty="0" err="1" smtClean="0">
                <a:cs typeface="B Nazanin" panose="00000400000000000000" pitchFamily="2" charset="-78"/>
              </a:rPr>
              <a:t>LimpidArmor</a:t>
            </a:r>
            <a:r>
              <a:rPr lang="fa-IR" dirty="0" smtClean="0">
                <a:cs typeface="B Nazanin" panose="00000400000000000000" pitchFamily="2" charset="-78"/>
              </a:rPr>
              <a:t> کاربردهای </a:t>
            </a:r>
            <a:r>
              <a:rPr lang="fa-IR" dirty="0">
                <a:cs typeface="B Nazanin" panose="00000400000000000000" pitchFamily="2" charset="-78"/>
              </a:rPr>
              <a:t>جدیدی از هولولنز مایکروسافت را در زمینه های نظامی به نمایش گذاشته است. استفاده از هولولنز مایکروسافت برای اهداف نظامی شامل ارتقا میدان دید برای کماندرهای یا همان رانندگان تانک بدون هیچگون ریسک اضافی از جمله ی این کاربردهای جدید است. هولولنز و کاربردهای نظامی در نمایشگاه تسلیحات و امنیت به نمایش گذاشته شد.								</a:t>
            </a:r>
          </a:p>
          <a:p>
            <a:pPr marL="0" indent="0" algn="just" rtl="1">
              <a:buNone/>
            </a:pPr>
            <a:r>
              <a:rPr lang="fa-IR" dirty="0">
                <a:cs typeface="B Nazanin" panose="00000400000000000000" pitchFamily="2" charset="-78"/>
              </a:rPr>
              <a:t>سخت افزارها و نرم افزارهای </a:t>
            </a:r>
            <a:r>
              <a:rPr lang="en-US" dirty="0" err="1">
                <a:cs typeface="B Nazanin" panose="00000400000000000000" pitchFamily="2" charset="-78"/>
              </a:rPr>
              <a:t>LimpidArmor</a:t>
            </a:r>
            <a:r>
              <a:rPr lang="en-US" dirty="0">
                <a:cs typeface="B Nazanin" panose="00000400000000000000" pitchFamily="2" charset="-78"/>
              </a:rPr>
              <a:t> </a:t>
            </a:r>
            <a:r>
              <a:rPr lang="fa-IR" dirty="0">
                <a:cs typeface="B Nazanin" panose="00000400000000000000" pitchFamily="2" charset="-78"/>
              </a:rPr>
              <a:t>با هولولنز مایکروسافت، کلاه و همچنین دوربین های اطراف تانک ترکیب می شوند تا به راننده یک دید 360 درجه ی نوری و حرارتی از محیط اطراف </a:t>
            </a:r>
            <a:r>
              <a:rPr lang="fa-IR" dirty="0" smtClean="0">
                <a:cs typeface="B Nazanin" panose="00000400000000000000" pitchFamily="2" charset="-78"/>
              </a:rPr>
              <a:t>بدهند.</a:t>
            </a:r>
            <a:endParaRPr lang="en-US" dirty="0" smtClean="0">
              <a:cs typeface="B Nazanin" panose="00000400000000000000" pitchFamily="2" charset="-78"/>
            </a:endParaRPr>
          </a:p>
          <a:p>
            <a:pPr marL="0" indent="0" algn="just" rtl="1">
              <a:buNone/>
            </a:pPr>
            <a:r>
              <a:rPr lang="fa-IR" dirty="0" smtClean="0">
                <a:cs typeface="B Nazanin" panose="00000400000000000000" pitchFamily="2" charset="-78"/>
              </a:rPr>
              <a:t>تله </a:t>
            </a:r>
            <a:r>
              <a:rPr lang="fa-IR" dirty="0">
                <a:cs typeface="B Nazanin" panose="00000400000000000000" pitchFamily="2" charset="-78"/>
              </a:rPr>
              <a:t>متری و سایر اطلاعات میدان نبرد هم از داخل و هم از بیرون تانک هم پوشانی می شوند. به گفته ی توسعه دهندگان آنها در حال برنامه ریزی برای کنترل تسلیحات و دریافت اطلاعات از پهپادها و سایر وسایل نقلیه ی هوایی نیز هستند</a:t>
            </a:r>
            <a:r>
              <a:rPr lang="fa-IR" dirty="0" smtClean="0">
                <a:cs typeface="B Nazanin" panose="00000400000000000000" pitchFamily="2" charset="-78"/>
              </a:rPr>
              <a:t>.</a:t>
            </a:r>
            <a:endParaRPr lang="fa-IR"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559" y="2265061"/>
            <a:ext cx="5418566" cy="30750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54939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fa-IR" b="1" dirty="0" smtClean="0">
                <a:cs typeface="B Nazanin" panose="00000400000000000000" pitchFamily="2" charset="-78"/>
              </a:rPr>
              <a:t>هولولنز در فضا</a:t>
            </a:r>
            <a:endParaRPr lang="en-US" b="1" dirty="0">
              <a:cs typeface="B Nazanin" panose="00000400000000000000" pitchFamily="2" charset="-78"/>
            </a:endParaRPr>
          </a:p>
        </p:txBody>
      </p:sp>
      <p:sp>
        <p:nvSpPr>
          <p:cNvPr id="3" name="Content Placeholder 2"/>
          <p:cNvSpPr>
            <a:spLocks noGrp="1"/>
          </p:cNvSpPr>
          <p:nvPr>
            <p:ph idx="1"/>
          </p:nvPr>
        </p:nvSpPr>
        <p:spPr>
          <a:xfrm>
            <a:off x="6020409" y="1360627"/>
            <a:ext cx="5808269" cy="5091379"/>
          </a:xfrm>
        </p:spPr>
        <p:txBody>
          <a:bodyPr/>
          <a:lstStyle/>
          <a:p>
            <a:pPr marL="0" indent="0" algn="just" rtl="1">
              <a:buNone/>
            </a:pPr>
            <a:r>
              <a:rPr lang="fa-IR" dirty="0">
                <a:cs typeface="B Nazanin" panose="00000400000000000000" pitchFamily="2" charset="-78"/>
              </a:rPr>
              <a:t>مایکروسافت زمانی که هدست واقعیت مجازی خود را رونمایی می کرد، آن را یک محصول با کاربردهای متنوع در مشاغل مختلف معرفی کرد. این شرکت حالا در همکاری با ناسا پروژه </a:t>
            </a:r>
            <a:r>
              <a:rPr lang="en-US" dirty="0">
                <a:cs typeface="B Nazanin" panose="00000400000000000000" pitchFamily="2" charset="-78"/>
              </a:rPr>
              <a:t>Sidekick </a:t>
            </a:r>
            <a:r>
              <a:rPr lang="fa-IR" dirty="0">
                <a:cs typeface="B Nazanin" panose="00000400000000000000" pitchFamily="2" charset="-78"/>
              </a:rPr>
              <a:t>را راه انداخته است، پروژه ای که بنا دارد هولولنز را برای کمک به فضانوردان، به ایستگاه بین المللی فضایی بفرستد.</a:t>
            </a:r>
          </a:p>
          <a:p>
            <a:pPr marL="0" indent="0" algn="just" rtl="1">
              <a:buNone/>
            </a:pPr>
            <a:r>
              <a:rPr lang="fa-IR" dirty="0" smtClean="0">
                <a:cs typeface="B Nazanin" panose="00000400000000000000" pitchFamily="2" charset="-78"/>
              </a:rPr>
              <a:t>این </a:t>
            </a:r>
            <a:r>
              <a:rPr lang="fa-IR" dirty="0">
                <a:cs typeface="B Nazanin" panose="00000400000000000000" pitchFamily="2" charset="-78"/>
              </a:rPr>
              <a:t>پروژه از ۲ جنبه مختلف به کمک فضانوردان خواهد شتافت، مورد اول حالت «متخصص راه دور» یا </a:t>
            </a:r>
            <a:r>
              <a:rPr lang="en-US" dirty="0">
                <a:cs typeface="B Nazanin" panose="00000400000000000000" pitchFamily="2" charset="-78"/>
              </a:rPr>
              <a:t>Remote Expert </a:t>
            </a:r>
            <a:r>
              <a:rPr lang="fa-IR" dirty="0">
                <a:cs typeface="B Nazanin" panose="00000400000000000000" pitchFamily="2" charset="-78"/>
              </a:rPr>
              <a:t>نام داشته و از طریق آن هرشخصی روی زمین، می تواند دقیقا همان چیزهایی را که فضانورد می بیند را با استفاده از اسکایپ مشاهده نماید. با چنین قابلیتی متخصصین مستقر روی زمین قادر خواهند بود به صورت همزمان از طریق ارتباط صوتی به ارائه راهنمایی به فضانورد پرداخته و یا حتی پیغام خود را به صورت متنی جلو دید وی قرار دهند.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472" y="1616659"/>
            <a:ext cx="5511919" cy="3160167"/>
          </a:xfrm>
          <a:prstGeom prst="rect">
            <a:avLst/>
          </a:prstGeom>
        </p:spPr>
      </p:pic>
    </p:spTree>
    <p:extLst>
      <p:ext uri="{BB962C8B-B14F-4D97-AF65-F5344CB8AC3E}">
        <p14:creationId xmlns:p14="http://schemas.microsoft.com/office/powerpoint/2010/main" val="40082344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6932" y="2779776"/>
            <a:ext cx="8946541" cy="1018031"/>
          </a:xfrm>
        </p:spPr>
        <p:txBody>
          <a:bodyPr>
            <a:normAutofit/>
          </a:bodyPr>
          <a:lstStyle/>
          <a:p>
            <a:pPr marL="0" indent="0" algn="ctr" rtl="1">
              <a:buNone/>
            </a:pPr>
            <a:r>
              <a:rPr lang="fa-IR" sz="4400" dirty="0" smtClean="0">
                <a:cs typeface="B Titr" panose="00000700000000000000" pitchFamily="2" charset="-78"/>
              </a:rPr>
              <a:t>پزشکی</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48151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91094" y="2857591"/>
            <a:ext cx="8946541" cy="931684"/>
          </a:xfrm>
        </p:spPr>
        <p:txBody>
          <a:bodyPr>
            <a:normAutofit/>
          </a:bodyPr>
          <a:lstStyle/>
          <a:p>
            <a:pPr marL="0" indent="0" algn="ctr" rtl="1">
              <a:buNone/>
            </a:pPr>
            <a:r>
              <a:rPr lang="fa-IR" sz="4400" dirty="0" smtClean="0">
                <a:cs typeface="B Titr" panose="00000700000000000000" pitchFamily="2" charset="-78"/>
              </a:rPr>
              <a:t>سخت افزارهای واقعیت افزوده</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88749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5295" y="847739"/>
            <a:ext cx="9404723" cy="973746"/>
          </a:xfrm>
        </p:spPr>
        <p:txBody>
          <a:bodyPr/>
          <a:lstStyle/>
          <a:p>
            <a:pPr algn="ctr" rtl="1"/>
            <a:r>
              <a:rPr lang="fa-IR" b="1" dirty="0" smtClean="0">
                <a:cs typeface="B Nazanin" panose="00000400000000000000" pitchFamily="2" charset="-78"/>
              </a:rPr>
              <a:t>هولوگرافی در عمل های جراحی</a:t>
            </a:r>
            <a:endParaRPr lang="en-US" b="1" dirty="0">
              <a:cs typeface="B Nazanin" panose="00000400000000000000" pitchFamily="2" charset="-78"/>
            </a:endParaRPr>
          </a:p>
        </p:txBody>
      </p:sp>
      <p:sp>
        <p:nvSpPr>
          <p:cNvPr id="3" name="Content Placeholder 2"/>
          <p:cNvSpPr>
            <a:spLocks noGrp="1"/>
          </p:cNvSpPr>
          <p:nvPr>
            <p:ph idx="1"/>
          </p:nvPr>
        </p:nvSpPr>
        <p:spPr>
          <a:xfrm>
            <a:off x="6533455" y="2444281"/>
            <a:ext cx="3517379" cy="4413719"/>
          </a:xfrm>
        </p:spPr>
        <p:txBody>
          <a:bodyPr/>
          <a:lstStyle/>
          <a:p>
            <a:pPr marL="0" indent="0" algn="just" rtl="1">
              <a:buNone/>
            </a:pPr>
            <a:r>
              <a:rPr lang="fa-IR" dirty="0">
                <a:cs typeface="B Nazanin" panose="00000400000000000000" pitchFamily="2" charset="-78"/>
              </a:rPr>
              <a:t>شرکت نرم افزاری فعال در حوزه واقعیت افزوده با نام </a:t>
            </a:r>
            <a:r>
              <a:rPr lang="en-US" dirty="0">
                <a:cs typeface="B Nazanin" panose="00000400000000000000" pitchFamily="2" charset="-78"/>
              </a:rPr>
              <a:t> </a:t>
            </a:r>
            <a:r>
              <a:rPr lang="en-US" dirty="0" err="1" smtClean="0">
                <a:cs typeface="B Nazanin" panose="00000400000000000000" pitchFamily="2" charset="-78"/>
              </a:rPr>
              <a:t>Scopis</a:t>
            </a:r>
            <a:r>
              <a:rPr lang="fa-IR" dirty="0" smtClean="0">
                <a:cs typeface="B Nazanin" panose="00000400000000000000" pitchFamily="2" charset="-78"/>
              </a:rPr>
              <a:t>اقدام </a:t>
            </a:r>
            <a:r>
              <a:rPr lang="fa-IR" dirty="0">
                <a:cs typeface="B Nazanin" panose="00000400000000000000" pitchFamily="2" charset="-78"/>
              </a:rPr>
              <a:t>به انتشار پلتفرمی کرده که دارندگان هدست هولولنز و به خصوص در جراحی های ستون فقرات کمک شایانی می کند. </a:t>
            </a:r>
            <a:endParaRPr lang="fa-IR" dirty="0" smtClean="0">
              <a:cs typeface="B Nazanin" panose="00000400000000000000" pitchFamily="2" charset="-78"/>
            </a:endParaRPr>
          </a:p>
          <a:p>
            <a:pPr marL="0" indent="0" algn="just" rtl="1">
              <a:buNone/>
            </a:pPr>
            <a:r>
              <a:rPr lang="fa-IR" dirty="0" smtClean="0">
                <a:cs typeface="B Nazanin" panose="00000400000000000000" pitchFamily="2" charset="-78"/>
              </a:rPr>
              <a:t>پلتفرم </a:t>
            </a:r>
            <a:r>
              <a:rPr lang="fa-IR" dirty="0">
                <a:cs typeface="B Nazanin" panose="00000400000000000000" pitchFamily="2" charset="-78"/>
              </a:rPr>
              <a:t>مورد اشاره که </a:t>
            </a:r>
            <a:r>
              <a:rPr lang="en-US" dirty="0" smtClean="0">
                <a:cs typeface="B Nazanin" panose="00000400000000000000" pitchFamily="2" charset="-78"/>
              </a:rPr>
              <a:t>Holographic </a:t>
            </a:r>
            <a:r>
              <a:rPr lang="en-US" dirty="0">
                <a:cs typeface="B Nazanin" panose="00000400000000000000" pitchFamily="2" charset="-78"/>
              </a:rPr>
              <a:t>Navigation </a:t>
            </a:r>
            <a:r>
              <a:rPr lang="en-US" dirty="0" smtClean="0">
                <a:cs typeface="B Nazanin" panose="00000400000000000000" pitchFamily="2" charset="-78"/>
              </a:rPr>
              <a:t>Platform</a:t>
            </a:r>
            <a:r>
              <a:rPr lang="fa-IR" dirty="0" smtClean="0">
                <a:cs typeface="B Nazanin" panose="00000400000000000000" pitchFamily="2" charset="-78"/>
              </a:rPr>
              <a:t> نام </a:t>
            </a:r>
            <a:r>
              <a:rPr lang="fa-IR" dirty="0">
                <a:cs typeface="B Nazanin" panose="00000400000000000000" pitchFamily="2" charset="-78"/>
              </a:rPr>
              <a:t>دارد و بنا بر گفته کمپانی توسعه دهنده می تواند در حین جراحی ها با نمایش محتوای واقعیت ترکیبی روی بدن بیمار، به یاری پزشکان بیاید.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2536170"/>
            <a:ext cx="5715000" cy="32289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83374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عمل پروستات و عینک هولولنز</a:t>
            </a:r>
            <a:endParaRPr lang="en-US" b="1" dirty="0">
              <a:cs typeface="B Nazanin" panose="00000400000000000000" pitchFamily="2" charset="-78"/>
            </a:endParaRPr>
          </a:p>
        </p:txBody>
      </p:sp>
      <p:sp>
        <p:nvSpPr>
          <p:cNvPr id="3" name="Content Placeholder 2"/>
          <p:cNvSpPr>
            <a:spLocks noGrp="1"/>
          </p:cNvSpPr>
          <p:nvPr>
            <p:ph idx="1"/>
          </p:nvPr>
        </p:nvSpPr>
        <p:spPr>
          <a:xfrm>
            <a:off x="5669280" y="1526224"/>
            <a:ext cx="5800703" cy="5006249"/>
          </a:xfrm>
        </p:spPr>
        <p:txBody>
          <a:bodyPr/>
          <a:lstStyle/>
          <a:p>
            <a:pPr marL="0" indent="0" algn="just" rtl="1">
              <a:buNone/>
            </a:pPr>
            <a:r>
              <a:rPr lang="fa-IR" dirty="0">
                <a:cs typeface="B Nazanin" panose="00000400000000000000" pitchFamily="2" charset="-78"/>
              </a:rPr>
              <a:t>جراح ژاپنی دکتر «</a:t>
            </a:r>
            <a:r>
              <a:rPr lang="en-US" dirty="0">
                <a:cs typeface="B Nazanin" panose="00000400000000000000" pitchFamily="2" charset="-78"/>
              </a:rPr>
              <a:t>Maki Sugimoto» </a:t>
            </a:r>
            <a:r>
              <a:rPr lang="fa-IR" dirty="0">
                <a:cs typeface="B Nazanin" panose="00000400000000000000" pitchFamily="2" charset="-78"/>
              </a:rPr>
              <a:t>که پیش از نیز نام خود را در زمینه ادغام واقعیت افزوده و مراقبت از بیماران مطرح کرده، ویدیویی را از تیم خود منتشر ساخت که در آن از هولولنز برای جراحی رباتیک برداشتن پروستات در یک بیمار مبتلا به سرطان پروستات استفاده شده است.</a:t>
            </a:r>
          </a:p>
          <a:p>
            <a:pPr marL="0" indent="0" algn="just" rtl="1">
              <a:buNone/>
            </a:pPr>
            <a:r>
              <a:rPr lang="fa-IR" dirty="0" smtClean="0">
                <a:cs typeface="B Nazanin" panose="00000400000000000000" pitchFamily="2" charset="-78"/>
              </a:rPr>
              <a:t>در </a:t>
            </a:r>
            <a:r>
              <a:rPr lang="fa-IR" dirty="0">
                <a:cs typeface="B Nazanin" panose="00000400000000000000" pitchFamily="2" charset="-78"/>
              </a:rPr>
              <a:t>ویدیوی مذکور دکتر «</a:t>
            </a:r>
            <a:r>
              <a:rPr lang="en-US" dirty="0">
                <a:cs typeface="B Nazanin" panose="00000400000000000000" pitchFamily="2" charset="-78"/>
              </a:rPr>
              <a:t>Sugimoto» </a:t>
            </a:r>
            <a:r>
              <a:rPr lang="fa-IR" dirty="0">
                <a:cs typeface="B Nazanin" panose="00000400000000000000" pitchFamily="2" charset="-78"/>
              </a:rPr>
              <a:t>در حال استفاده از هدست هولولنز برای تشریح مدل سه بعدی کالبد بیمار است تا بتواند تومور را به بهترین شکل و با کمترین میزان خطر خارج کند. این عمل جراحی در اواسط آذرماه با موفقیت انجام شده و اولین نمونه در نوع خود به شمار می رود.</a:t>
            </a:r>
          </a:p>
          <a:p>
            <a:pPr marL="0" indent="0" algn="just" rtl="1">
              <a:buNone/>
            </a:pPr>
            <a:r>
              <a:rPr lang="fa-IR" dirty="0" smtClean="0">
                <a:cs typeface="B Nazanin" panose="00000400000000000000" pitchFamily="2" charset="-78"/>
              </a:rPr>
              <a:t>همچنین </a:t>
            </a:r>
            <a:r>
              <a:rPr lang="fa-IR" dirty="0">
                <a:cs typeface="B Nazanin" panose="00000400000000000000" pitchFamily="2" charset="-78"/>
              </a:rPr>
              <a:t>گفتنی است که دکتر «</a:t>
            </a:r>
            <a:r>
              <a:rPr lang="en-US" dirty="0">
                <a:cs typeface="B Nazanin" panose="00000400000000000000" pitchFamily="2" charset="-78"/>
              </a:rPr>
              <a:t>Sugimoto» </a:t>
            </a:r>
            <a:r>
              <a:rPr lang="fa-IR" dirty="0">
                <a:cs typeface="B Nazanin" panose="00000400000000000000" pitchFamily="2" charset="-78"/>
              </a:rPr>
              <a:t>در حال توسعه سیستم شبیه سازی آموزشی مخصوص بیماران است که به افراد بیمار کمک می کند تا در جریان کلیه مراحل جراحی پیش رو قرار بگیرند.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036" y="2041779"/>
            <a:ext cx="5251890" cy="284477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920477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6932" y="2779776"/>
            <a:ext cx="8946541" cy="1018031"/>
          </a:xfrm>
        </p:spPr>
        <p:txBody>
          <a:bodyPr>
            <a:normAutofit/>
          </a:bodyPr>
          <a:lstStyle/>
          <a:p>
            <a:pPr marL="0" indent="0" algn="ctr" rtl="1">
              <a:buNone/>
            </a:pPr>
            <a:r>
              <a:rPr lang="fa-IR" sz="4400" dirty="0" smtClean="0">
                <a:cs typeface="B Titr" panose="00000700000000000000" pitchFamily="2" charset="-78"/>
              </a:rPr>
              <a:t>خودرو و حمل و نقل</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58546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b="1" dirty="0" err="1" smtClean="0"/>
              <a:t>Uber</a:t>
            </a:r>
            <a:endParaRPr lang="en-US" b="1" dirty="0"/>
          </a:p>
        </p:txBody>
      </p:sp>
      <p:sp>
        <p:nvSpPr>
          <p:cNvPr id="3" name="Content Placeholder 2"/>
          <p:cNvSpPr>
            <a:spLocks noGrp="1"/>
          </p:cNvSpPr>
          <p:nvPr>
            <p:ph idx="1"/>
          </p:nvPr>
        </p:nvSpPr>
        <p:spPr>
          <a:xfrm>
            <a:off x="1103312" y="1233617"/>
            <a:ext cx="8946541" cy="1824138"/>
          </a:xfrm>
        </p:spPr>
        <p:txBody>
          <a:bodyPr/>
          <a:lstStyle/>
          <a:p>
            <a:pPr marL="0" indent="0" algn="r" rtl="1">
              <a:buNone/>
            </a:pPr>
            <a:r>
              <a:rPr lang="fa-IR" dirty="0">
                <a:cs typeface="B Nazanin" panose="00000400000000000000" pitchFamily="2" charset="-78"/>
              </a:rPr>
              <a:t>اوبر پتنتی را ثبت کرده که طبق آن در کابین خودروهای آینده محیطی مبتنی بر واقعیت افزوده طراحی می شود تا تجربه دیداری، شنیداری و بساوایی سرنشینان با حرکت خودرو هماهنگی و مطابقت داشته باشد</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برای این کار سیستم ابداعی اوبر، از داده های مربوط به نحوه حرکت اتومبیل های خودران استفاده می کند تا به واسطه کنترل جریان هوا، ایجاد بازخوردهای فیزیکی (مثل حرکت، لرزش و اعمال فشار) در صندلی ها و همچنین کنترل نور و نمایشگرها شرایط را برای سرنشینان به گونه ای مناسب شبیه سازی و فراهم کند.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9445" y="3136455"/>
            <a:ext cx="5334274" cy="346727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3841731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شبیه سازی حرکت</a:t>
            </a:r>
            <a:r>
              <a:rPr lang="en-US" dirty="0" smtClean="0">
                <a:cs typeface="B Titr" panose="00000700000000000000" pitchFamily="2" charset="-78"/>
              </a:rPr>
              <a:t> </a:t>
            </a:r>
            <a:r>
              <a:rPr lang="fa-IR" dirty="0" smtClean="0">
                <a:cs typeface="B Titr" panose="00000700000000000000" pitchFamily="2" charset="-78"/>
              </a:rPr>
              <a:t> وسایل نقلیه</a:t>
            </a:r>
            <a:endParaRPr lang="en-US" dirty="0">
              <a:cs typeface="B Titr" panose="00000700000000000000" pitchFamily="2" charset="-78"/>
            </a:endParaRPr>
          </a:p>
        </p:txBody>
      </p:sp>
      <p:sp>
        <p:nvSpPr>
          <p:cNvPr id="3" name="Content Placeholder 2"/>
          <p:cNvSpPr>
            <a:spLocks noGrp="1"/>
          </p:cNvSpPr>
          <p:nvPr>
            <p:ph idx="1"/>
          </p:nvPr>
        </p:nvSpPr>
        <p:spPr>
          <a:xfrm>
            <a:off x="5976519" y="1379920"/>
            <a:ext cx="5148668" cy="4728272"/>
          </a:xfrm>
        </p:spPr>
        <p:txBody>
          <a:bodyPr/>
          <a:lstStyle/>
          <a:p>
            <a:pPr marL="0" indent="0" algn="just" rtl="1">
              <a:buNone/>
            </a:pPr>
            <a:r>
              <a:rPr lang="fa-IR" dirty="0">
                <a:cs typeface="B Nazanin" panose="00000400000000000000" pitchFamily="2" charset="-78"/>
              </a:rPr>
              <a:t>این شبیه ساز با عینک واقعیت افزوده «</a:t>
            </a:r>
            <a:r>
              <a:rPr lang="en-US" dirty="0" err="1">
                <a:cs typeface="B Nazanin" panose="00000400000000000000" pitchFamily="2" charset="-78"/>
              </a:rPr>
              <a:t>Moverio</a:t>
            </a:r>
            <a:r>
              <a:rPr lang="en-US" dirty="0">
                <a:cs typeface="B Nazanin" panose="00000400000000000000" pitchFamily="2" charset="-78"/>
              </a:rPr>
              <a:t>» </a:t>
            </a:r>
            <a:r>
              <a:rPr lang="fa-IR" dirty="0">
                <a:cs typeface="B Nazanin" panose="00000400000000000000" pitchFamily="2" charset="-78"/>
              </a:rPr>
              <a:t>اپسون و پهپاد «</a:t>
            </a:r>
            <a:r>
              <a:rPr lang="en-US" dirty="0">
                <a:cs typeface="B Nazanin" panose="00000400000000000000" pitchFamily="2" charset="-78"/>
              </a:rPr>
              <a:t>Mavic Pro» </a:t>
            </a:r>
            <a:r>
              <a:rPr lang="fa-IR" dirty="0">
                <a:cs typeface="B Nazanin" panose="00000400000000000000" pitchFamily="2" charset="-78"/>
              </a:rPr>
              <a:t>ساخت </a:t>
            </a:r>
            <a:r>
              <a:rPr lang="fa-IR" dirty="0" smtClean="0">
                <a:cs typeface="B Nazanin" panose="00000400000000000000" pitchFamily="2" charset="-78"/>
              </a:rPr>
              <a:t>شرکت</a:t>
            </a:r>
            <a:r>
              <a:rPr lang="en-US" dirty="0" smtClean="0">
                <a:cs typeface="B Nazanin" panose="00000400000000000000" pitchFamily="2" charset="-78"/>
              </a:rPr>
              <a:t>DJI</a:t>
            </a:r>
            <a:r>
              <a:rPr lang="fa-IR" dirty="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کار می کند. هنگامی که ارتباط این دو دیوایس با هم برقرار شود، یک پهپاد هولوگرافیک در فضای اطرافتان به نمایش در می آید که از طریق ریموت کنترل پهپاد می توانید آن را هدایت کنید.</a:t>
            </a:r>
          </a:p>
          <a:p>
            <a:pPr marL="0" indent="0" algn="just" rtl="1">
              <a:buNone/>
            </a:pPr>
            <a:r>
              <a:rPr lang="fa-IR" dirty="0">
                <a:cs typeface="B Nazanin" panose="00000400000000000000" pitchFamily="2" charset="-78"/>
              </a:rPr>
              <a:t>لازم به ذکر است که میدان دید عینک مذکور تنها 23 درجه است که این مسئله هدایت پهپاد را کمی مشکل می کند؛ زیرا ممکن است به راحتی از محدوده دیدتان خارج شود.</a:t>
            </a:r>
          </a:p>
          <a:p>
            <a:pPr marL="0" indent="0" algn="just" rtl="1">
              <a:buNone/>
            </a:pPr>
            <a:r>
              <a:rPr lang="fa-IR" dirty="0">
                <a:cs typeface="B Nazanin" panose="00000400000000000000" pitchFamily="2" charset="-78"/>
              </a:rPr>
              <a:t>گفتنی است از طریق اپلیکیشن مخصوص این عینک می توان بازی هایی مختلفی را با پهپاد هولوگرافیک انجام داد؛ مثلاً از داخل حلقه ها عبور کرد یا آب نبات هایی را با پهپاد جمع آوری کرد.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377" y="1538631"/>
            <a:ext cx="5715000" cy="3810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8127485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46975"/>
          </a:xfrm>
        </p:spPr>
        <p:txBody>
          <a:bodyPr/>
          <a:lstStyle/>
          <a:p>
            <a:pPr algn="r" rtl="1"/>
            <a:r>
              <a:rPr lang="fa-IR" dirty="0" smtClean="0">
                <a:cs typeface="B Titr" panose="00000700000000000000" pitchFamily="2" charset="-78"/>
              </a:rPr>
              <a:t>ولوو و واقعیت افزوده</a:t>
            </a:r>
            <a:endParaRPr lang="en-US" dirty="0">
              <a:cs typeface="B Titr" panose="00000700000000000000" pitchFamily="2" charset="-78"/>
            </a:endParaRPr>
          </a:p>
        </p:txBody>
      </p:sp>
      <p:sp>
        <p:nvSpPr>
          <p:cNvPr id="3" name="Content Placeholder 2"/>
          <p:cNvSpPr>
            <a:spLocks noGrp="1"/>
          </p:cNvSpPr>
          <p:nvPr>
            <p:ph idx="1"/>
          </p:nvPr>
        </p:nvSpPr>
        <p:spPr>
          <a:xfrm>
            <a:off x="1103312" y="1562801"/>
            <a:ext cx="8946541" cy="1377910"/>
          </a:xfrm>
        </p:spPr>
        <p:txBody>
          <a:bodyPr/>
          <a:lstStyle/>
          <a:p>
            <a:pPr marL="0" indent="0" algn="r" rtl="1">
              <a:buNone/>
            </a:pPr>
            <a:r>
              <a:rPr lang="fa-IR" dirty="0">
                <a:cs typeface="B Nazanin" panose="00000400000000000000" pitchFamily="2" charset="-78"/>
              </a:rPr>
              <a:t>خانم نینا لارسن، مدیر بازاریابی برند ولوو می گوید: «هولولنز به مشتریان ما اجازه خواهد داد تا قابلیت ها، رنگ ها و آپشن های مختلف هر خودرو را به شکل کامل تماشا کنند. در نتیجه افراد می توانند به جای استفاده از تصاویری که در کامپیوترها به نمایش کشیده می شوند، تصاویری واقعی را در اطراف خود تماشا کنند که یک تجربه کامل را در اختیارشان قرار می دهد.»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261" y="2889506"/>
            <a:ext cx="5957468" cy="379575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093137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6932" y="2779776"/>
            <a:ext cx="8946541" cy="1018031"/>
          </a:xfrm>
        </p:spPr>
        <p:txBody>
          <a:bodyPr>
            <a:normAutofit/>
          </a:bodyPr>
          <a:lstStyle/>
          <a:p>
            <a:pPr marL="0" indent="0" algn="ctr" rtl="1">
              <a:buNone/>
            </a:pPr>
            <a:r>
              <a:rPr lang="fa-IR" sz="4400" dirty="0" smtClean="0">
                <a:cs typeface="B Titr" panose="00000700000000000000" pitchFamily="2" charset="-78"/>
              </a:rPr>
              <a:t>مهندسی و صنعت و ساختمان</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24378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شبیه سازی فرایند صنعتی</a:t>
            </a:r>
            <a:endParaRPr lang="en-US" dirty="0">
              <a:cs typeface="B Titr" panose="00000700000000000000" pitchFamily="2" charset="-78"/>
            </a:endParaRPr>
          </a:p>
        </p:txBody>
      </p:sp>
      <p:sp>
        <p:nvSpPr>
          <p:cNvPr id="3" name="Content Placeholder 2"/>
          <p:cNvSpPr>
            <a:spLocks noGrp="1"/>
          </p:cNvSpPr>
          <p:nvPr>
            <p:ph idx="1"/>
          </p:nvPr>
        </p:nvSpPr>
        <p:spPr>
          <a:xfrm>
            <a:off x="5742432" y="1475017"/>
            <a:ext cx="5163299" cy="4677066"/>
          </a:xfrm>
        </p:spPr>
        <p:txBody>
          <a:bodyPr/>
          <a:lstStyle/>
          <a:p>
            <a:pPr marL="0" indent="0" algn="just" rtl="1">
              <a:buNone/>
            </a:pPr>
            <a:r>
              <a:rPr lang="fa-IR" dirty="0">
                <a:cs typeface="B Nazanin" panose="00000400000000000000" pitchFamily="2" charset="-78"/>
              </a:rPr>
              <a:t>عینک هوشمند اپسون، </a:t>
            </a:r>
            <a:r>
              <a:rPr lang="en-US" dirty="0" err="1">
                <a:cs typeface="B Nazanin" panose="00000400000000000000" pitchFamily="2" charset="-78"/>
              </a:rPr>
              <a:t>Moverio</a:t>
            </a:r>
            <a:r>
              <a:rPr lang="en-US" dirty="0">
                <a:cs typeface="B Nazanin" panose="00000400000000000000" pitchFamily="2" charset="-78"/>
              </a:rPr>
              <a:t> Pro BT-2000 </a:t>
            </a:r>
            <a:r>
              <a:rPr lang="fa-IR" dirty="0">
                <a:cs typeface="B Nazanin" panose="00000400000000000000" pitchFamily="2" charset="-78"/>
              </a:rPr>
              <a:t>نام دارد و از زبان طراحی مشابه با نسل قبلی عینک های تولید شده توسط کمپانی مذکور با نام </a:t>
            </a:r>
            <a:r>
              <a:rPr lang="en-US" dirty="0" err="1">
                <a:cs typeface="B Nazanin" panose="00000400000000000000" pitchFamily="2" charset="-78"/>
              </a:rPr>
              <a:t>Moverio</a:t>
            </a:r>
            <a:r>
              <a:rPr lang="en-US" dirty="0">
                <a:cs typeface="B Nazanin" panose="00000400000000000000" pitchFamily="2" charset="-78"/>
              </a:rPr>
              <a:t> BT-200 </a:t>
            </a:r>
            <a:r>
              <a:rPr lang="fa-IR" dirty="0">
                <a:cs typeface="B Nazanin" panose="00000400000000000000" pitchFamily="2" charset="-78"/>
              </a:rPr>
              <a:t>بهره می برد. این بار اما اپسون به جای کاربران عادی و گیک ها، می خواهد به سراغ مهندسین برود.</a:t>
            </a:r>
          </a:p>
          <a:p>
            <a:pPr marL="0" indent="0" algn="just" rtl="1">
              <a:buNone/>
            </a:pPr>
            <a:r>
              <a:rPr lang="en-US" dirty="0">
                <a:cs typeface="B Nazanin" panose="00000400000000000000" pitchFamily="2" charset="-78"/>
              </a:rPr>
              <a:t>BT-2000 </a:t>
            </a:r>
            <a:r>
              <a:rPr lang="fa-IR" dirty="0">
                <a:cs typeface="B Nazanin" panose="00000400000000000000" pitchFamily="2" charset="-78"/>
              </a:rPr>
              <a:t>دارای یک دوربین ۵ مگاپیکسل و سه بعدی با قابلیت سنجش عمق است و به خوبی می تواند حرکات سر کاربر را تشخیص دهد. لازم به ذکر است که عینک مورد بحث قابلیت پشتیبانی از واقعیت افزوده را نیز داراست.</a:t>
            </a:r>
          </a:p>
          <a:p>
            <a:pPr marL="0" indent="0" algn="just" rtl="1">
              <a:buNone/>
            </a:pPr>
            <a:r>
              <a:rPr lang="fa-IR" dirty="0">
                <a:cs typeface="B Nazanin" panose="00000400000000000000" pitchFamily="2" charset="-78"/>
              </a:rPr>
              <a:t>مهندسان در کارخانه و کارگاه هایی که از </a:t>
            </a:r>
            <a:r>
              <a:rPr lang="en-US" dirty="0">
                <a:cs typeface="B Nazanin" panose="00000400000000000000" pitchFamily="2" charset="-78"/>
              </a:rPr>
              <a:t>BT-2000 </a:t>
            </a:r>
            <a:r>
              <a:rPr lang="fa-IR" dirty="0">
                <a:cs typeface="B Nazanin" panose="00000400000000000000" pitchFamily="2" charset="-78"/>
              </a:rPr>
              <a:t>استفاده می شود، می توانند به راحتی نتیجه کار را با هم به اشتراک گذاشته و از این طریق با یکدیگر به ارتباط بپردازند که البته همه این ها به واسطه استانداردهای وای-فای و بلوتوث موجود در این عینک امکان پذیر شده.</a:t>
            </a: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67" y="1475017"/>
            <a:ext cx="5422698" cy="315420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6701428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b="1" dirty="0" smtClean="0">
                <a:cs typeface="B Nazanin" panose="00000400000000000000" pitchFamily="2" charset="-78"/>
              </a:rPr>
              <a:t>بوئینگ و گوگل گلس</a:t>
            </a:r>
            <a:endParaRPr lang="en-US" b="1" dirty="0">
              <a:cs typeface="B Nazanin" panose="00000400000000000000" pitchFamily="2" charset="-78"/>
            </a:endParaRPr>
          </a:p>
        </p:txBody>
      </p:sp>
      <p:sp>
        <p:nvSpPr>
          <p:cNvPr id="3" name="Content Placeholder 2"/>
          <p:cNvSpPr>
            <a:spLocks noGrp="1"/>
          </p:cNvSpPr>
          <p:nvPr>
            <p:ph idx="1"/>
          </p:nvPr>
        </p:nvSpPr>
        <p:spPr>
          <a:xfrm>
            <a:off x="6130137" y="2038287"/>
            <a:ext cx="5433962" cy="4428349"/>
          </a:xfrm>
        </p:spPr>
        <p:txBody>
          <a:bodyPr/>
          <a:lstStyle/>
          <a:p>
            <a:pPr marL="0" indent="0" algn="just" rtl="1">
              <a:buNone/>
            </a:pPr>
            <a:r>
              <a:rPr lang="fa-IR" dirty="0">
                <a:cs typeface="B Nazanin" panose="00000400000000000000" pitchFamily="2" charset="-78"/>
              </a:rPr>
              <a:t>در حال حاضر مشتریان تجاری متعددی از نسخه </a:t>
            </a:r>
            <a:r>
              <a:rPr lang="en-US" dirty="0">
                <a:cs typeface="B Nazanin" panose="00000400000000000000" pitchFamily="2" charset="-78"/>
              </a:rPr>
              <a:t>enterprise </a:t>
            </a:r>
            <a:r>
              <a:rPr lang="fa-IR" dirty="0">
                <a:cs typeface="B Nazanin" panose="00000400000000000000" pitchFamily="2" charset="-78"/>
              </a:rPr>
              <a:t>گلس با آن سخت افزار ارتقا یافته اش بهره می برند. به خصوص که پشتیبانی قدرتمند گوگل در بخش توسعه نرم افزارهای لازم سبب شده که شرکت ها برای ایجاد راهکارهای اختصاصی خود بر مبنای گلس تمایل بیشتری نشان دهند. از جمله این شرکت ها بوئینگ است که از این گجت واقعیت افزوده برای افزایش دقت و کارایی کارگران خط مونتاژ هواپیماهایش بهره می برد.</a:t>
            </a:r>
          </a:p>
          <a:p>
            <a:pPr marL="0" indent="0" algn="just" rtl="1">
              <a:buNone/>
            </a:pPr>
            <a:r>
              <a:rPr lang="fa-IR" dirty="0" smtClean="0">
                <a:cs typeface="B Nazanin" panose="00000400000000000000" pitchFamily="2" charset="-78"/>
              </a:rPr>
              <a:t>اولین </a:t>
            </a:r>
            <a:r>
              <a:rPr lang="fa-IR" dirty="0">
                <a:cs typeface="B Nazanin" panose="00000400000000000000" pitchFamily="2" charset="-78"/>
              </a:rPr>
              <a:t>بار در سال ۲۰۱۳ بود که یکی از مقامات این شرکت هواپیما سازی نسبت به گوگل گلس و کاربردهای آن کنجکاو شد و تصمیم گرفت از قابلیت های این گجت تازه در بوئینگ استفاده شود. این مسئله همزمان شد با بروز یکی از بزرگترین چالش ها در کارگاه های مونتاژ، یعنی پیچیدگی سیم کشی ها.</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595" y="1734617"/>
            <a:ext cx="5669280" cy="42519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54620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6932" y="2779776"/>
            <a:ext cx="8946541" cy="1018031"/>
          </a:xfrm>
        </p:spPr>
        <p:txBody>
          <a:bodyPr>
            <a:normAutofit/>
          </a:bodyPr>
          <a:lstStyle/>
          <a:p>
            <a:pPr marL="0" indent="0" algn="ctr" rtl="1">
              <a:buNone/>
            </a:pPr>
            <a:r>
              <a:rPr lang="fa-IR" sz="4400" dirty="0" smtClean="0">
                <a:cs typeface="B Titr" panose="00000700000000000000" pitchFamily="2" charset="-78"/>
              </a:rPr>
              <a:t>ارتباطات</a:t>
            </a:r>
            <a:endParaRPr lang="en-US" sz="4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15385682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EE5818"/>
      </a:dk2>
      <a:lt2>
        <a:srgbClr val="EBEBEB"/>
      </a:lt2>
      <a:accent1>
        <a:srgbClr val="F5A408"/>
      </a:accent1>
      <a:accent2>
        <a:srgbClr val="FA731A"/>
      </a:accent2>
      <a:accent3>
        <a:srgbClr val="AB9281"/>
      </a:accent3>
      <a:accent4>
        <a:srgbClr val="A18CD0"/>
      </a:accent4>
      <a:accent5>
        <a:srgbClr val="8EBBD2"/>
      </a:accent5>
      <a:accent6>
        <a:srgbClr val="ACC995"/>
      </a:accent6>
      <a:hlink>
        <a:srgbClr val="FAC96A"/>
      </a:hlink>
      <a:folHlink>
        <a:srgbClr val="FCDB9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5A2F9111-B2DB-470C-BA56-608F9B658826}"/>
    </a:ext>
  </a:extLst>
</a:theme>
</file>

<file path=docProps/app.xml><?xml version="1.0" encoding="utf-8"?>
<Properties xmlns="http://schemas.openxmlformats.org/officeDocument/2006/extended-properties" xmlns:vt="http://schemas.openxmlformats.org/officeDocument/2006/docPropsVTypes">
  <Template>Ion</Template>
  <TotalTime>3528</TotalTime>
  <Words>3820</Words>
  <Application>Microsoft Office PowerPoint</Application>
  <PresentationFormat>Widescreen</PresentationFormat>
  <Paragraphs>473</Paragraphs>
  <Slides>113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113</vt:i4>
      </vt:variant>
    </vt:vector>
  </HeadingPairs>
  <TitlesOfParts>
    <vt:vector size="121" baseType="lpstr">
      <vt:lpstr>Arial</vt:lpstr>
      <vt:lpstr>B Nazanin</vt:lpstr>
      <vt:lpstr>B Titr</vt:lpstr>
      <vt:lpstr>Calibri</vt:lpstr>
      <vt:lpstr>Century Gothic</vt:lpstr>
      <vt:lpstr>Times New Roman</vt:lpstr>
      <vt:lpstr>Wingdings 3</vt:lpstr>
      <vt:lpstr>Ion</vt:lpstr>
      <vt:lpstr>بسم الله الرحمن الرحیم</vt:lpstr>
      <vt:lpstr>PowerPoint Presentation</vt:lpstr>
      <vt:lpstr>واقعیت افزوده</vt:lpstr>
      <vt:lpstr>واقعیت ترکیبی</vt:lpstr>
      <vt:lpstr>هولوگرافیک</vt:lpstr>
      <vt:lpstr>PowerPoint Presentation</vt:lpstr>
      <vt:lpstr>واقعیت افزوده و واقعیت ترکیبی</vt:lpstr>
      <vt:lpstr>هولوگرافیک</vt:lpstr>
      <vt:lpstr>PowerPoint Presentation</vt:lpstr>
      <vt:lpstr>عینک - Glass</vt:lpstr>
      <vt:lpstr>SmartEyeglass Sony</vt:lpstr>
      <vt:lpstr>Epson Moverio</vt:lpstr>
      <vt:lpstr>Vuzix M100 Smart Glasses</vt:lpstr>
      <vt:lpstr>Recon Jet  </vt:lpstr>
      <vt:lpstr>Meta 1</vt:lpstr>
      <vt:lpstr>GlassUp</vt:lpstr>
      <vt:lpstr>Cast AR</vt:lpstr>
      <vt:lpstr>Laster SeeThru</vt:lpstr>
      <vt:lpstr>Icis</vt:lpstr>
      <vt:lpstr>ORA-S</vt:lpstr>
      <vt:lpstr>GlassUP</vt:lpstr>
      <vt:lpstr>Atheer One</vt:lpstr>
      <vt:lpstr>K-Glass</vt:lpstr>
      <vt:lpstr>Google Glass</vt:lpstr>
      <vt:lpstr>HUD صفحات پیش رو - </vt:lpstr>
      <vt:lpstr>Garmin</vt:lpstr>
      <vt:lpstr>Navdy </vt:lpstr>
      <vt:lpstr>Exploride</vt:lpstr>
      <vt:lpstr>Sherox 3.5-inch HUD</vt:lpstr>
      <vt:lpstr>تلفن های همراه  تلفن های همراه نیز مانند بسیاری دیگر از دستگاه های دیجیتال به حوزه واقعیت افزوده وارد شده اند و در همین راستا دو شرکت بزرگ سازنده سیستم عامل های تلفن همراه یعنی اپل و گوگل برای سیستم عامل های IOS و Android رابط های گرافیکی ویژه واقعیت افزوده توسعه داده اند که در ادامه به هر یک از آنها خواهیم پرداخت.</vt:lpstr>
      <vt:lpstr>PowerPoint Presentation</vt:lpstr>
      <vt:lpstr>هولولنز</vt:lpstr>
      <vt:lpstr>PowerPoint Presentation</vt:lpstr>
      <vt:lpstr>PowerPoint Presentation</vt:lpstr>
      <vt:lpstr>Microsoft Hololens</vt:lpstr>
      <vt:lpstr>PowerPoint Presentation</vt:lpstr>
      <vt:lpstr>PowerPoint Presentation</vt:lpstr>
      <vt:lpstr>PowerPoint Presentation</vt:lpstr>
      <vt:lpstr>Dreamoc HD3</vt:lpstr>
      <vt:lpstr>Holus</vt:lpstr>
      <vt:lpstr>Image Intimacy</vt:lpstr>
      <vt:lpstr>Gatebox: Virtual Robot</vt:lpstr>
      <vt:lpstr>Holho 4Faces</vt:lpstr>
      <vt:lpstr>تلفن همراه هولوگرافیک</vt:lpstr>
      <vt:lpstr>تلویزیون های هولوگرافیک</vt:lpstr>
      <vt:lpstr>PowerPoint Presentation</vt:lpstr>
      <vt:lpstr>محتوای واقعیت افزوده</vt:lpstr>
      <vt:lpstr>محتوای هولوگرافیک</vt:lpstr>
      <vt:lpstr>PowerPoint Presentation</vt:lpstr>
      <vt:lpstr>ARCore</vt:lpstr>
      <vt:lpstr>HDAugmentedReality</vt:lpstr>
      <vt:lpstr>ARToolKit</vt:lpstr>
      <vt:lpstr>Vuforia </vt:lpstr>
      <vt:lpstr>EasyAR </vt:lpstr>
      <vt:lpstr>Wikitude </vt:lpstr>
      <vt:lpstr>Kudan</vt:lpstr>
      <vt:lpstr>Maxst</vt:lpstr>
      <vt:lpstr>Xzimg</vt:lpstr>
      <vt:lpstr>ARKit</vt:lpstr>
      <vt:lpstr>PowerPoint Presentation</vt:lpstr>
      <vt:lpstr>8i</vt:lpstr>
      <vt:lpstr>CererVRum</vt:lpstr>
      <vt:lpstr>Tesco Discover</vt:lpstr>
      <vt:lpstr>The Ro Ar</vt:lpstr>
      <vt:lpstr>Emblematic Group</vt:lpstr>
      <vt:lpstr>Fringefy</vt:lpstr>
      <vt:lpstr>GetVU</vt:lpstr>
      <vt:lpstr>SDK Africa</vt:lpstr>
      <vt:lpstr>Triggar</vt:lpstr>
      <vt:lpstr>Avegant</vt:lpstr>
      <vt:lpstr>Eye - Influence</vt:lpstr>
      <vt:lpstr>Occipital یک استارتاپ تخصصی در زمینه واقعیت ترکیبی ویژه روباتیک                https://occipital.com/</vt:lpstr>
      <vt:lpstr>SKULLY </vt:lpstr>
      <vt:lpstr>Sketchfab</vt:lpstr>
      <vt:lpstr>Reolution Tube</vt:lpstr>
      <vt:lpstr>Blippar</vt:lpstr>
      <vt:lpstr>Neo Bear</vt:lpstr>
      <vt:lpstr>ScopeAR</vt:lpstr>
      <vt:lpstr>Meta</vt:lpstr>
      <vt:lpstr>PowerPoint Presentation</vt:lpstr>
      <vt:lpstr>PowerPoint Presentation</vt:lpstr>
      <vt:lpstr>مرور تاریخ</vt:lpstr>
      <vt:lpstr>منسوجات قصه گوی Tilt</vt:lpstr>
      <vt:lpstr>نمایش اندام داخلی با واقعیت افزوده</vt:lpstr>
      <vt:lpstr>آموزش جغرافی با واقعیت افزوده</vt:lpstr>
      <vt:lpstr>PowerPoint Presentation</vt:lpstr>
      <vt:lpstr>هولولنز در ارتش</vt:lpstr>
      <vt:lpstr>هولولنز در فضا</vt:lpstr>
      <vt:lpstr>PowerPoint Presentation</vt:lpstr>
      <vt:lpstr>هولوگرافی در عمل های جراحی</vt:lpstr>
      <vt:lpstr>عمل پروستات و عینک هولولنز</vt:lpstr>
      <vt:lpstr>PowerPoint Presentation</vt:lpstr>
      <vt:lpstr>Uber</vt:lpstr>
      <vt:lpstr>شبیه سازی حرکت  وسایل نقلیه</vt:lpstr>
      <vt:lpstr>ولوو و واقعیت افزوده</vt:lpstr>
      <vt:lpstr>PowerPoint Presentation</vt:lpstr>
      <vt:lpstr>شبیه سازی فرایند صنعتی</vt:lpstr>
      <vt:lpstr>بوئینگ و گوگل گلس</vt:lpstr>
      <vt:lpstr>PowerPoint Presentation</vt:lpstr>
      <vt:lpstr>تماس تلفنی</vt:lpstr>
      <vt:lpstr>توئیتر و واقعیت افزوده</vt:lpstr>
      <vt:lpstr>PowerPoint Presentation</vt:lpstr>
      <vt:lpstr>واقعیت افزوده و فروش مبل</vt:lpstr>
      <vt:lpstr>واقعیت افزوده و کفش های نایکی</vt:lpstr>
      <vt:lpstr>PowerPoint Presentation</vt:lpstr>
      <vt:lpstr>پارکر خرس عروسکی واقعیت افزوده</vt:lpstr>
      <vt:lpstr>نقاشی بر بستر واقعیت افزوده</vt:lpstr>
      <vt:lpstr>نیمکت جادویی دیزنی</vt:lpstr>
      <vt:lpstr>سوپر ماریو در دنیای واقعیت افزوده</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مهرداد رشیدیان</dc:creator>
  <cp:lastModifiedBy>مهرداد رشیدیان</cp:lastModifiedBy>
  <cp:revision>113</cp:revision>
  <dcterms:created xsi:type="dcterms:W3CDTF">2017-11-27T10:18:04Z</dcterms:created>
  <dcterms:modified xsi:type="dcterms:W3CDTF">2018-04-29T11:39:39Z</dcterms:modified>
</cp:coreProperties>
</file>